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1"/>
  </p:notesMasterIdLst>
  <p:sldIdLst>
    <p:sldId id="304" r:id="rId2"/>
    <p:sldId id="258" r:id="rId3"/>
    <p:sldId id="259" r:id="rId4"/>
    <p:sldId id="262"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284" r:id="rId30"/>
  </p:sldIdLst>
  <p:sldSz cx="9144000" cy="5143500" type="screen16x9"/>
  <p:notesSz cx="6858000" cy="9144000"/>
  <p:embeddedFontLst>
    <p:embeddedFont>
      <p:font typeface="Barlow Semi Condensed" panose="020B0604020202020204" charset="0"/>
      <p:regular r:id="rId32"/>
      <p:bold r:id="rId33"/>
      <p:italic r:id="rId34"/>
      <p:boldItalic r:id="rId35"/>
    </p:embeddedFont>
    <p:embeddedFont>
      <p:font typeface="Barlow Semi Condensed Medium"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Fjalla One"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EB264-21BE-4B2C-9CF5-0216B3C4453C}" v="6" dt="2024-06-09T02:51:09.193"/>
  </p1510:revLst>
</p1510:revInfo>
</file>

<file path=ppt/tableStyles.xml><?xml version="1.0" encoding="utf-8"?>
<a:tblStyleLst xmlns:a="http://schemas.openxmlformats.org/drawingml/2006/main" def="{E0AA8387-C762-459A-9CF2-76CF861D1A9A}">
  <a:tblStyle styleId="{E0AA8387-C762-459A-9CF2-76CF861D1A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hưng" userId="a32fafa54b20e608" providerId="LiveId" clId="{154EB264-21BE-4B2C-9CF5-0216B3C4453C}"/>
    <pc:docChg chg="undo custSel delSld modSld delMainMaster">
      <pc:chgData name="phạm hưng" userId="a32fafa54b20e608" providerId="LiveId" clId="{154EB264-21BE-4B2C-9CF5-0216B3C4453C}" dt="2024-06-09T02:51:57.845" v="55" actId="2696"/>
      <pc:docMkLst>
        <pc:docMk/>
      </pc:docMkLst>
      <pc:sldChg chg="addSp delSp modSp mod">
        <pc:chgData name="phạm hưng" userId="a32fafa54b20e608" providerId="LiveId" clId="{154EB264-21BE-4B2C-9CF5-0216B3C4453C}" dt="2024-06-09T02:51:09.750" v="51"/>
        <pc:sldMkLst>
          <pc:docMk/>
          <pc:sldMk cId="0" sldId="260"/>
        </pc:sldMkLst>
        <pc:spChg chg="add del mod">
          <ac:chgData name="phạm hưng" userId="a32fafa54b20e608" providerId="LiveId" clId="{154EB264-21BE-4B2C-9CF5-0216B3C4453C}" dt="2024-06-09T02:50:07.585" v="7" actId="478"/>
          <ac:spMkLst>
            <pc:docMk/>
            <pc:sldMk cId="0" sldId="260"/>
            <ac:spMk id="3" creationId="{96FEFE7B-45EB-40AB-1836-76ED6F684E11}"/>
          </ac:spMkLst>
        </pc:spChg>
        <pc:spChg chg="add del mod">
          <ac:chgData name="phạm hưng" userId="a32fafa54b20e608" providerId="LiveId" clId="{154EB264-21BE-4B2C-9CF5-0216B3C4453C}" dt="2024-06-09T02:50:07.585" v="7" actId="478"/>
          <ac:spMkLst>
            <pc:docMk/>
            <pc:sldMk cId="0" sldId="260"/>
            <ac:spMk id="5" creationId="{A086946B-391B-9E82-C2AC-B8F336BD87D3}"/>
          </ac:spMkLst>
        </pc:spChg>
        <pc:spChg chg="add mod">
          <ac:chgData name="phạm hưng" userId="a32fafa54b20e608" providerId="LiveId" clId="{154EB264-21BE-4B2C-9CF5-0216B3C4453C}" dt="2024-06-09T02:50:52.619" v="49" actId="20577"/>
          <ac:spMkLst>
            <pc:docMk/>
            <pc:sldMk cId="0" sldId="260"/>
            <ac:spMk id="8" creationId="{4179E5D3-8599-E97D-2BAA-D93698DF4093}"/>
          </ac:spMkLst>
        </pc:spChg>
        <pc:spChg chg="add mod">
          <ac:chgData name="phạm hưng" userId="a32fafa54b20e608" providerId="LiveId" clId="{154EB264-21BE-4B2C-9CF5-0216B3C4453C}" dt="2024-06-09T02:51:09.750" v="51"/>
          <ac:spMkLst>
            <pc:docMk/>
            <pc:sldMk cId="0" sldId="260"/>
            <ac:spMk id="9" creationId="{47CFEDF2-BBFC-2D02-58AF-2ED03A158BCF}"/>
          </ac:spMkLst>
        </pc:spChg>
        <pc:spChg chg="del">
          <ac:chgData name="phạm hưng" userId="a32fafa54b20e608" providerId="LiveId" clId="{154EB264-21BE-4B2C-9CF5-0216B3C4453C}" dt="2024-06-09T02:50:05.747" v="6" actId="478"/>
          <ac:spMkLst>
            <pc:docMk/>
            <pc:sldMk cId="0" sldId="260"/>
            <ac:spMk id="2165" creationId="{00000000-0000-0000-0000-000000000000}"/>
          </ac:spMkLst>
        </pc:spChg>
        <pc:spChg chg="del">
          <ac:chgData name="phạm hưng" userId="a32fafa54b20e608" providerId="LiveId" clId="{154EB264-21BE-4B2C-9CF5-0216B3C4453C}" dt="2024-06-09T02:50:05.747" v="6" actId="478"/>
          <ac:spMkLst>
            <pc:docMk/>
            <pc:sldMk cId="0" sldId="260"/>
            <ac:spMk id="2177" creationId="{00000000-0000-0000-0000-000000000000}"/>
          </ac:spMkLst>
        </pc:spChg>
        <pc:spChg chg="del">
          <ac:chgData name="phạm hưng" userId="a32fafa54b20e608" providerId="LiveId" clId="{154EB264-21BE-4B2C-9CF5-0216B3C4453C}" dt="2024-06-09T02:50:05.747" v="6" actId="478"/>
          <ac:spMkLst>
            <pc:docMk/>
            <pc:sldMk cId="0" sldId="260"/>
            <ac:spMk id="2178" creationId="{00000000-0000-0000-0000-000000000000}"/>
          </ac:spMkLst>
        </pc:spChg>
        <pc:grpChg chg="del">
          <ac:chgData name="phạm hưng" userId="a32fafa54b20e608" providerId="LiveId" clId="{154EB264-21BE-4B2C-9CF5-0216B3C4453C}" dt="2024-06-09T02:50:03.223" v="5" actId="478"/>
          <ac:grpSpMkLst>
            <pc:docMk/>
            <pc:sldMk cId="0" sldId="260"/>
            <ac:grpSpMk id="2162" creationId="{00000000-0000-0000-0000-000000000000}"/>
          </ac:grpSpMkLst>
        </pc:grpChg>
        <pc:grpChg chg="del">
          <ac:chgData name="phạm hưng" userId="a32fafa54b20e608" providerId="LiveId" clId="{154EB264-21BE-4B2C-9CF5-0216B3C4453C}" dt="2024-06-09T02:50:05.747" v="6" actId="478"/>
          <ac:grpSpMkLst>
            <pc:docMk/>
            <pc:sldMk cId="0" sldId="260"/>
            <ac:grpSpMk id="2166" creationId="{00000000-0000-0000-0000-000000000000}"/>
          </ac:grpSpMkLst>
        </pc:grpChg>
        <pc:picChg chg="add mod">
          <ac:chgData name="phạm hưng" userId="a32fafa54b20e608" providerId="LiveId" clId="{154EB264-21BE-4B2C-9CF5-0216B3C4453C}" dt="2024-06-09T02:50:36.279" v="17" actId="1076"/>
          <ac:picMkLst>
            <pc:docMk/>
            <pc:sldMk cId="0" sldId="260"/>
            <ac:picMk id="6" creationId="{9F208BF7-A1FF-9551-2614-DEF647F415B3}"/>
          </ac:picMkLst>
        </pc:picChg>
        <pc:picChg chg="add mod">
          <ac:chgData name="phạm hưng" userId="a32fafa54b20e608" providerId="LiveId" clId="{154EB264-21BE-4B2C-9CF5-0216B3C4453C}" dt="2024-06-09T02:50:40.288" v="19"/>
          <ac:picMkLst>
            <pc:docMk/>
            <pc:sldMk cId="0" sldId="260"/>
            <ac:picMk id="7" creationId="{C5B4C939-6838-200E-23B8-1651048E6A87}"/>
          </ac:picMkLst>
        </pc:picChg>
      </pc:sldChg>
      <pc:sldChg chg="addSp delSp modSp mod">
        <pc:chgData name="phạm hưng" userId="a32fafa54b20e608" providerId="LiveId" clId="{154EB264-21BE-4B2C-9CF5-0216B3C4453C}" dt="2024-06-09T02:51:42.442" v="54"/>
        <pc:sldMkLst>
          <pc:docMk/>
          <pc:sldMk cId="0" sldId="262"/>
        </pc:sldMkLst>
        <pc:spChg chg="add del mod">
          <ac:chgData name="phạm hưng" userId="a32fafa54b20e608" providerId="LiveId" clId="{154EB264-21BE-4B2C-9CF5-0216B3C4453C}" dt="2024-06-09T02:51:42.442" v="54"/>
          <ac:spMkLst>
            <pc:docMk/>
            <pc:sldMk cId="0" sldId="262"/>
            <ac:spMk id="23" creationId="{33A724BB-1FC0-9846-3C24-E2601E17D759}"/>
          </ac:spMkLst>
        </pc:spChg>
      </pc:sldChg>
      <pc:sldChg chg="del">
        <pc:chgData name="phạm hưng" userId="a32fafa54b20e608" providerId="LiveId" clId="{154EB264-21BE-4B2C-9CF5-0216B3C4453C}" dt="2024-06-09T02:51:57.845" v="55" actId="2696"/>
        <pc:sldMkLst>
          <pc:docMk/>
          <pc:sldMk cId="0" sldId="287"/>
        </pc:sldMkLst>
      </pc:sldChg>
      <pc:sldChg chg="del">
        <pc:chgData name="phạm hưng" userId="a32fafa54b20e608" providerId="LiveId" clId="{154EB264-21BE-4B2C-9CF5-0216B3C4453C}" dt="2024-06-09T02:51:57.845" v="55" actId="2696"/>
        <pc:sldMkLst>
          <pc:docMk/>
          <pc:sldMk cId="0" sldId="288"/>
        </pc:sldMkLst>
      </pc:sldChg>
      <pc:sldChg chg="del">
        <pc:chgData name="phạm hưng" userId="a32fafa54b20e608" providerId="LiveId" clId="{154EB264-21BE-4B2C-9CF5-0216B3C4453C}" dt="2024-06-09T02:51:57.845" v="55" actId="2696"/>
        <pc:sldMkLst>
          <pc:docMk/>
          <pc:sldMk cId="0" sldId="289"/>
        </pc:sldMkLst>
      </pc:sldChg>
      <pc:sldChg chg="del">
        <pc:chgData name="phạm hưng" userId="a32fafa54b20e608" providerId="LiveId" clId="{154EB264-21BE-4B2C-9CF5-0216B3C4453C}" dt="2024-06-09T02:51:57.845" v="55" actId="2696"/>
        <pc:sldMkLst>
          <pc:docMk/>
          <pc:sldMk cId="0" sldId="290"/>
        </pc:sldMkLst>
      </pc:sldChg>
      <pc:sldChg chg="del">
        <pc:chgData name="phạm hưng" userId="a32fafa54b20e608" providerId="LiveId" clId="{154EB264-21BE-4B2C-9CF5-0216B3C4453C}" dt="2024-06-09T02:51:57.845" v="55" actId="2696"/>
        <pc:sldMkLst>
          <pc:docMk/>
          <pc:sldMk cId="0" sldId="291"/>
        </pc:sldMkLst>
      </pc:sldChg>
      <pc:sldChg chg="del">
        <pc:chgData name="phạm hưng" userId="a32fafa54b20e608" providerId="LiveId" clId="{154EB264-21BE-4B2C-9CF5-0216B3C4453C}" dt="2024-06-09T02:51:57.845" v="55" actId="2696"/>
        <pc:sldMkLst>
          <pc:docMk/>
          <pc:sldMk cId="0" sldId="292"/>
        </pc:sldMkLst>
      </pc:sldChg>
      <pc:sldChg chg="del">
        <pc:chgData name="phạm hưng" userId="a32fafa54b20e608" providerId="LiveId" clId="{154EB264-21BE-4B2C-9CF5-0216B3C4453C}" dt="2024-06-09T02:51:57.845" v="55" actId="2696"/>
        <pc:sldMkLst>
          <pc:docMk/>
          <pc:sldMk cId="0" sldId="293"/>
        </pc:sldMkLst>
      </pc:sldChg>
      <pc:sldChg chg="del">
        <pc:chgData name="phạm hưng" userId="a32fafa54b20e608" providerId="LiveId" clId="{154EB264-21BE-4B2C-9CF5-0216B3C4453C}" dt="2024-06-09T02:51:57.845" v="55" actId="2696"/>
        <pc:sldMkLst>
          <pc:docMk/>
          <pc:sldMk cId="0" sldId="294"/>
        </pc:sldMkLst>
      </pc:sldChg>
      <pc:sldChg chg="del">
        <pc:chgData name="phạm hưng" userId="a32fafa54b20e608" providerId="LiveId" clId="{154EB264-21BE-4B2C-9CF5-0216B3C4453C}" dt="2024-06-09T02:51:57.845" v="55" actId="2696"/>
        <pc:sldMkLst>
          <pc:docMk/>
          <pc:sldMk cId="0" sldId="295"/>
        </pc:sldMkLst>
      </pc:sldChg>
      <pc:sldChg chg="del">
        <pc:chgData name="phạm hưng" userId="a32fafa54b20e608" providerId="LiveId" clId="{154EB264-21BE-4B2C-9CF5-0216B3C4453C}" dt="2024-06-09T02:51:57.845" v="55" actId="2696"/>
        <pc:sldMkLst>
          <pc:docMk/>
          <pc:sldMk cId="0" sldId="296"/>
        </pc:sldMkLst>
      </pc:sldChg>
      <pc:sldChg chg="del">
        <pc:chgData name="phạm hưng" userId="a32fafa54b20e608" providerId="LiveId" clId="{154EB264-21BE-4B2C-9CF5-0216B3C4453C}" dt="2024-06-09T02:51:57.845" v="55" actId="2696"/>
        <pc:sldMkLst>
          <pc:docMk/>
          <pc:sldMk cId="0" sldId="297"/>
        </pc:sldMkLst>
      </pc:sldChg>
      <pc:sldChg chg="del">
        <pc:chgData name="phạm hưng" userId="a32fafa54b20e608" providerId="LiveId" clId="{154EB264-21BE-4B2C-9CF5-0216B3C4453C}" dt="2024-06-09T02:51:57.845" v="55" actId="2696"/>
        <pc:sldMkLst>
          <pc:docMk/>
          <pc:sldMk cId="0" sldId="298"/>
        </pc:sldMkLst>
      </pc:sldChg>
      <pc:sldChg chg="del">
        <pc:chgData name="phạm hưng" userId="a32fafa54b20e608" providerId="LiveId" clId="{154EB264-21BE-4B2C-9CF5-0216B3C4453C}" dt="2024-06-09T02:51:57.845" v="55" actId="2696"/>
        <pc:sldMkLst>
          <pc:docMk/>
          <pc:sldMk cId="0" sldId="299"/>
        </pc:sldMkLst>
      </pc:sldChg>
      <pc:sldChg chg="del">
        <pc:chgData name="phạm hưng" userId="a32fafa54b20e608" providerId="LiveId" clId="{154EB264-21BE-4B2C-9CF5-0216B3C4453C}" dt="2024-06-09T02:51:57.845" v="55" actId="2696"/>
        <pc:sldMkLst>
          <pc:docMk/>
          <pc:sldMk cId="0" sldId="300"/>
        </pc:sldMkLst>
      </pc:sldChg>
      <pc:sldChg chg="del">
        <pc:chgData name="phạm hưng" userId="a32fafa54b20e608" providerId="LiveId" clId="{154EB264-21BE-4B2C-9CF5-0216B3C4453C}" dt="2024-06-09T02:51:57.845" v="55" actId="2696"/>
        <pc:sldMkLst>
          <pc:docMk/>
          <pc:sldMk cId="0" sldId="301"/>
        </pc:sldMkLst>
      </pc:sldChg>
      <pc:sldChg chg="del">
        <pc:chgData name="phạm hưng" userId="a32fafa54b20e608" providerId="LiveId" clId="{154EB264-21BE-4B2C-9CF5-0216B3C4453C}" dt="2024-06-09T02:51:57.845" v="55" actId="2696"/>
        <pc:sldMkLst>
          <pc:docMk/>
          <pc:sldMk cId="0" sldId="302"/>
        </pc:sldMkLst>
      </pc:sldChg>
      <pc:sldChg chg="del">
        <pc:chgData name="phạm hưng" userId="a32fafa54b20e608" providerId="LiveId" clId="{154EB264-21BE-4B2C-9CF5-0216B3C4453C}" dt="2024-06-09T02:51:57.845" v="55" actId="2696"/>
        <pc:sldMkLst>
          <pc:docMk/>
          <pc:sldMk cId="0" sldId="303"/>
        </pc:sldMkLst>
      </pc:sldChg>
      <pc:sldMasterChg chg="del delSldLayout">
        <pc:chgData name="phạm hưng" userId="a32fafa54b20e608" providerId="LiveId" clId="{154EB264-21BE-4B2C-9CF5-0216B3C4453C}" dt="2024-06-09T02:51:57.845" v="55" actId="2696"/>
        <pc:sldMasterMkLst>
          <pc:docMk/>
          <pc:sldMasterMk cId="0" sldId="2147483681"/>
        </pc:sldMasterMkLst>
        <pc:sldLayoutChg chg="del">
          <pc:chgData name="phạm hưng" userId="a32fafa54b20e608" providerId="LiveId" clId="{154EB264-21BE-4B2C-9CF5-0216B3C4453C}" dt="2024-06-09T02:51:57.845" v="55" actId="2696"/>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015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42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03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469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42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76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774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248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938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733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444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421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784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541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087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756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624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673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559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693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672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50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8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995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65"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3944773" y="818682"/>
            <a:ext cx="5163559"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b="1" dirty="0" err="1">
                <a:latin typeface="Times New Roman" panose="02020603050405020304" pitchFamily="18" charset="0"/>
                <a:cs typeface="Times New Roman" panose="02020603050405020304" pitchFamily="18" charset="0"/>
              </a:rPr>
              <a:t>Đồ</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án</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tốt</a:t>
            </a:r>
            <a:r>
              <a:rPr lang="en-US" sz="5000" b="1" dirty="0">
                <a:latin typeface="Times New Roman" panose="02020603050405020304" pitchFamily="18" charset="0"/>
                <a:cs typeface="Times New Roman" panose="02020603050405020304" pitchFamily="18" charset="0"/>
              </a:rPr>
              <a:t> </a:t>
            </a:r>
            <a:r>
              <a:rPr lang="en-US" sz="5000" b="1" dirty="0" err="1">
                <a:latin typeface="Times New Roman" panose="02020603050405020304" pitchFamily="18" charset="0"/>
                <a:cs typeface="Times New Roman" panose="02020603050405020304" pitchFamily="18" charset="0"/>
              </a:rPr>
              <a:t>nghiệp</a:t>
            </a:r>
            <a:endParaRPr sz="5000" b="1" dirty="0">
              <a:solidFill>
                <a:schemeClr val="dk2"/>
              </a:solidFill>
              <a:latin typeface="Times New Roman" panose="02020603050405020304" pitchFamily="18" charset="0"/>
              <a:cs typeface="Times New Roman" panose="02020603050405020304" pitchFamily="18" charset="0"/>
            </a:endParaRPr>
          </a:p>
        </p:txBody>
      </p:sp>
      <p:sp>
        <p:nvSpPr>
          <p:cNvPr id="1885" name="Google Shape;1885;p35"/>
          <p:cNvSpPr txBox="1">
            <a:spLocks noGrp="1"/>
          </p:cNvSpPr>
          <p:nvPr>
            <p:ph type="subTitle" idx="1"/>
          </p:nvPr>
        </p:nvSpPr>
        <p:spPr>
          <a:xfrm>
            <a:off x="5548230" y="2705877"/>
            <a:ext cx="3264300" cy="2207142"/>
          </a:xfrm>
          <a:prstGeom prst="rect">
            <a:avLst/>
          </a:prstGeom>
        </p:spPr>
        <p:txBody>
          <a:bodyPr spcFirstLastPara="1" wrap="square" lIns="91425" tIns="91425" rIns="91425" bIns="91425" anchor="t" anchorCtr="0">
            <a:noAutofit/>
          </a:bodyPr>
          <a:lstStyle/>
          <a:p>
            <a:pPr algn="ctr">
              <a:lnSpc>
                <a:spcPct val="107000"/>
              </a:lnSpc>
              <a:spcAft>
                <a:spcPts val="800"/>
              </a:spcAft>
            </a:pPr>
            <a:r>
              <a:rPr lang="en-US" sz="1800" b="1" dirty="0">
                <a:effectLst/>
                <a:latin typeface="Times New Roman" panose="02020603050405020304" pitchFamily="18" charset="0"/>
                <a:ea typeface="Calibri" panose="020F0502020204030204" pitchFamily="34" charset="0"/>
              </a:rPr>
              <a:t>QUẢN LÝ ĐIỂM SINH VIÊN</a:t>
            </a:r>
            <a:endParaRPr lang="en-US" sz="1800" dirty="0">
              <a:effectLst/>
              <a:latin typeface="Calibri" panose="020F0502020204030204" pitchFamily="34" charset="0"/>
              <a:ea typeface="Calibri" panose="020F0502020204030204" pitchFamily="34" charset="0"/>
            </a:endParaRPr>
          </a:p>
          <a:p>
            <a:pPr algn="ctr">
              <a:lnSpc>
                <a:spcPct val="107000"/>
              </a:lnSpc>
              <a:spcAft>
                <a:spcPts val="800"/>
              </a:spcAft>
            </a:pPr>
            <a:r>
              <a:rPr lang="en-US" sz="1400" b="1" dirty="0">
                <a:effectLst/>
                <a:latin typeface="Times New Roman" panose="02020603050405020304" pitchFamily="18" charset="0"/>
                <a:ea typeface="Calibri" panose="020F0502020204030204" pitchFamily="34" charset="0"/>
              </a:rPr>
              <a:t>TRƯỜNG ĐẠI HỌC KEVIN</a:t>
            </a:r>
          </a:p>
          <a:p>
            <a:pPr algn="ctr">
              <a:lnSpc>
                <a:spcPct val="107000"/>
              </a:lnSpc>
              <a:spcAft>
                <a:spcPts val="800"/>
              </a:spcAft>
            </a:pPr>
            <a:endParaRPr lang="en-US" sz="1800" dirty="0">
              <a:effectLst/>
              <a:latin typeface="Calibri" panose="020F0502020204030204" pitchFamily="34" charset="0"/>
              <a:ea typeface="Calibri" panose="020F0502020204030204" pitchFamily="34" charset="0"/>
            </a:endParaRPr>
          </a:p>
          <a:p>
            <a:pPr marL="0" lvl="0" indent="0" algn="ctr" rtl="0">
              <a:spcBef>
                <a:spcPts val="0"/>
              </a:spcBef>
              <a:spcAft>
                <a:spcPts val="0"/>
              </a:spcAft>
              <a:buClr>
                <a:schemeClr val="dk1"/>
              </a:buClr>
              <a:buSzPts val="1100"/>
              <a:buFont typeface="Arial"/>
              <a:buNone/>
            </a:pPr>
            <a:r>
              <a:rPr lang="en-US" sz="1300" b="1" dirty="0" err="1">
                <a:solidFill>
                  <a:schemeClr val="tx1"/>
                </a:solidFill>
                <a:latin typeface="Times New Roman" panose="02020603050405020304" pitchFamily="18" charset="0"/>
                <a:cs typeface="Times New Roman" panose="02020603050405020304" pitchFamily="18" charset="0"/>
              </a:rPr>
              <a:t>Giảng</a:t>
            </a:r>
            <a:r>
              <a:rPr lang="en-US" sz="1300" b="1" dirty="0">
                <a:solidFill>
                  <a:schemeClr val="tx1"/>
                </a:solidFill>
                <a:latin typeface="Times New Roman" panose="02020603050405020304" pitchFamily="18" charset="0"/>
                <a:cs typeface="Times New Roman" panose="02020603050405020304" pitchFamily="18" charset="0"/>
              </a:rPr>
              <a:t> </a:t>
            </a:r>
            <a:r>
              <a:rPr lang="en-US" sz="1300" b="1" dirty="0" err="1">
                <a:solidFill>
                  <a:schemeClr val="tx1"/>
                </a:solidFill>
                <a:latin typeface="Times New Roman" panose="02020603050405020304" pitchFamily="18" charset="0"/>
                <a:cs typeface="Times New Roman" panose="02020603050405020304" pitchFamily="18" charset="0"/>
              </a:rPr>
              <a:t>viên</a:t>
            </a:r>
            <a:r>
              <a:rPr lang="en-US" sz="1300" b="1" dirty="0">
                <a:solidFill>
                  <a:schemeClr val="tx1"/>
                </a:solidFill>
                <a:latin typeface="Times New Roman" panose="02020603050405020304" pitchFamily="18" charset="0"/>
                <a:cs typeface="Times New Roman" panose="02020603050405020304" pitchFamily="18" charset="0"/>
              </a:rPr>
              <a:t> h</a:t>
            </a:r>
            <a:r>
              <a:rPr lang="vi-VN" sz="1300" b="1" dirty="0">
                <a:solidFill>
                  <a:schemeClr val="tx1"/>
                </a:solidFill>
                <a:latin typeface="Times New Roman" panose="02020603050405020304" pitchFamily="18" charset="0"/>
                <a:cs typeface="Times New Roman" panose="02020603050405020304" pitchFamily="18" charset="0"/>
              </a:rPr>
              <a:t>ư</a:t>
            </a:r>
            <a:r>
              <a:rPr lang="en-US" sz="1300" b="1" dirty="0" err="1">
                <a:solidFill>
                  <a:schemeClr val="tx1"/>
                </a:solidFill>
                <a:latin typeface="Times New Roman" panose="02020603050405020304" pitchFamily="18" charset="0"/>
                <a:cs typeface="Times New Roman" panose="02020603050405020304" pitchFamily="18" charset="0"/>
              </a:rPr>
              <a:t>ớng</a:t>
            </a:r>
            <a:r>
              <a:rPr lang="en-US" sz="1300" b="1" dirty="0">
                <a:solidFill>
                  <a:schemeClr val="tx1"/>
                </a:solidFill>
                <a:latin typeface="Times New Roman" panose="02020603050405020304" pitchFamily="18" charset="0"/>
                <a:cs typeface="Times New Roman" panose="02020603050405020304" pitchFamily="18" charset="0"/>
              </a:rPr>
              <a:t> </a:t>
            </a:r>
            <a:r>
              <a:rPr lang="en-US" sz="1300" b="1" dirty="0" err="1">
                <a:solidFill>
                  <a:schemeClr val="tx1"/>
                </a:solidFill>
                <a:latin typeface="Times New Roman" panose="02020603050405020304" pitchFamily="18" charset="0"/>
                <a:cs typeface="Times New Roman" panose="02020603050405020304" pitchFamily="18" charset="0"/>
              </a:rPr>
              <a:t>dẫn</a:t>
            </a:r>
            <a:r>
              <a:rPr lang="en-US" sz="1300" b="1" dirty="0">
                <a:solidFill>
                  <a:schemeClr val="tx1"/>
                </a:solidFill>
                <a:latin typeface="Times New Roman" panose="02020603050405020304" pitchFamily="18" charset="0"/>
                <a:cs typeface="Times New Roman" panose="02020603050405020304" pitchFamily="18" charset="0"/>
              </a:rPr>
              <a: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Nguyễn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Trọng</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Phúc</a:t>
            </a:r>
            <a:endParaRPr lang="en-US" sz="1300" dirty="0">
              <a:solidFill>
                <a:schemeClr val="tx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endParaRPr lang="en-US" sz="1300" dirty="0">
              <a:solidFill>
                <a:schemeClr val="tx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r>
              <a:rPr lang="en-US" sz="1300" b="1" dirty="0" err="1">
                <a:solidFill>
                  <a:schemeClr val="tx1"/>
                </a:solidFill>
                <a:latin typeface="Times New Roman" panose="02020603050405020304" pitchFamily="18" charset="0"/>
                <a:cs typeface="Times New Roman" panose="02020603050405020304" pitchFamily="18" charset="0"/>
              </a:rPr>
              <a:t>Sinh</a:t>
            </a:r>
            <a:r>
              <a:rPr lang="en-US" sz="1300" b="1" dirty="0">
                <a:solidFill>
                  <a:schemeClr val="tx1"/>
                </a:solidFill>
                <a:latin typeface="Times New Roman" panose="02020603050405020304" pitchFamily="18" charset="0"/>
                <a:cs typeface="Times New Roman" panose="02020603050405020304" pitchFamily="18" charset="0"/>
              </a:rPr>
              <a:t> </a:t>
            </a:r>
            <a:r>
              <a:rPr lang="en-US" sz="1300" b="1" dirty="0" err="1">
                <a:solidFill>
                  <a:schemeClr val="tx1"/>
                </a:solidFill>
                <a:latin typeface="Times New Roman" panose="02020603050405020304" pitchFamily="18" charset="0"/>
                <a:cs typeface="Times New Roman" panose="02020603050405020304" pitchFamily="18" charset="0"/>
              </a:rPr>
              <a:t>viên</a:t>
            </a:r>
            <a:r>
              <a:rPr lang="en-US" sz="1300" b="1" dirty="0">
                <a:solidFill>
                  <a:schemeClr val="tx1"/>
                </a:solidFill>
                <a:latin typeface="Times New Roman" panose="02020603050405020304" pitchFamily="18" charset="0"/>
                <a:cs typeface="Times New Roman" panose="02020603050405020304" pitchFamily="18" charset="0"/>
              </a:rPr>
              <a:t> </a:t>
            </a:r>
            <a:r>
              <a:rPr lang="en-US" sz="1300" b="1" dirty="0" err="1">
                <a:solidFill>
                  <a:schemeClr val="tx1"/>
                </a:solidFill>
                <a:latin typeface="Times New Roman" panose="02020603050405020304" pitchFamily="18" charset="0"/>
                <a:cs typeface="Times New Roman" panose="02020603050405020304" pitchFamily="18" charset="0"/>
              </a:rPr>
              <a:t>thực</a:t>
            </a:r>
            <a:r>
              <a:rPr lang="en-US" sz="1300" b="1" dirty="0">
                <a:solidFill>
                  <a:schemeClr val="tx1"/>
                </a:solidFill>
                <a:latin typeface="Times New Roman" panose="02020603050405020304" pitchFamily="18" charset="0"/>
                <a:cs typeface="Times New Roman" panose="02020603050405020304" pitchFamily="18" charset="0"/>
              </a:rPr>
              <a:t> </a:t>
            </a:r>
            <a:r>
              <a:rPr lang="en-US" sz="1300" b="1" dirty="0" err="1">
                <a:solidFill>
                  <a:schemeClr val="tx1"/>
                </a:solidFill>
                <a:latin typeface="Times New Roman" panose="02020603050405020304" pitchFamily="18" charset="0"/>
                <a:cs typeface="Times New Roman" panose="02020603050405020304" pitchFamily="18" charset="0"/>
              </a:rPr>
              <a:t>hiện</a:t>
            </a:r>
            <a:r>
              <a:rPr lang="en-US" sz="1300" b="1" dirty="0">
                <a:solidFill>
                  <a:schemeClr val="tx1"/>
                </a:solidFill>
                <a:latin typeface="Times New Roman" panose="02020603050405020304" pitchFamily="18" charset="0"/>
                <a:cs typeface="Times New Roman" panose="02020603050405020304" pitchFamily="18" charset="0"/>
              </a:rPr>
              <a:t>:</a:t>
            </a:r>
            <a:r>
              <a:rPr lang="en-US" sz="1300" dirty="0">
                <a:solidFill>
                  <a:schemeClr val="tx1"/>
                </a:solidFill>
                <a:latin typeface="Times New Roman" panose="02020603050405020304" pitchFamily="18" charset="0"/>
                <a:cs typeface="Times New Roman" panose="02020603050405020304" pitchFamily="18" charset="0"/>
              </a:rPr>
              <a:t> Bùi Ngọc Tiến</a:t>
            </a:r>
            <a:endParaRPr sz="1300" dirty="0">
              <a:solidFill>
                <a:schemeClr val="tx1"/>
              </a:solidFill>
              <a:latin typeface="Times New Roman" panose="02020603050405020304" pitchFamily="18" charset="0"/>
              <a:cs typeface="Times New Roman" panose="02020603050405020304" pitchFamily="18" charset="0"/>
            </a:endParaRPr>
          </a:p>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HTML – HYPERTEXT MARKUP LANGUAGE</a:t>
            </a:r>
            <a:endParaRPr lang="en-US"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EB0CB65-1682-4452-A57C-00CAFDAA3893}"/>
              </a:ext>
            </a:extLst>
          </p:cNvPr>
          <p:cNvSpPr txBox="1"/>
          <p:nvPr/>
        </p:nvSpPr>
        <p:spPr>
          <a:xfrm>
            <a:off x="286718" y="1136927"/>
            <a:ext cx="7524428" cy="791563"/>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a:latin typeface="Times New Roman" panose="02020603050405020304" pitchFamily="18" charset="0"/>
                <a:cs typeface="Times New Roman" panose="02020603050405020304" pitchFamily="18" charset="0"/>
              </a:rPr>
              <a:t>HTML: </a:t>
            </a:r>
            <a:r>
              <a:rPr lang="en-US" sz="1300" dirty="0" err="1">
                <a:latin typeface="Times New Roman" panose="02020603050405020304" pitchFamily="18" charset="0"/>
                <a:cs typeface="Times New Roman" panose="02020603050405020304" pitchFamily="18" charset="0"/>
              </a:rPr>
              <a:t>Ngôn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ngữ</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đánh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dấu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chuẩn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trang</a:t>
            </a:r>
            <a:r>
              <a:rPr lang="en-US" sz="1300" dirty="0">
                <a:latin typeface="Times New Roman" panose="02020603050405020304" pitchFamily="18" charset="0"/>
                <a:cs typeface="Times New Roman" panose="02020603050405020304" pitchFamily="18" charset="0"/>
              </a:rPr>
              <a:t> web, đ</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ợc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triển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bởi</a:t>
            </a:r>
            <a:r>
              <a:rPr lang="en-US" sz="1300" dirty="0">
                <a:latin typeface="Times New Roman" panose="02020603050405020304" pitchFamily="18" charset="0"/>
                <a:cs typeface="Times New Roman" panose="02020603050405020304" pitchFamily="18" charset="0"/>
              </a:rPr>
              <a:t> Tim Berners-Lee, </a:t>
            </a:r>
            <a:r>
              <a:rPr lang="en-US" sz="1300" dirty="0" err="1">
                <a:latin typeface="Times New Roman" panose="02020603050405020304" pitchFamily="18" charset="0"/>
                <a:cs typeface="Times New Roman" panose="02020603050405020304" pitchFamily="18" charset="0"/>
              </a:rPr>
              <a:t>sử</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thẻ</a:t>
            </a:r>
            <a:r>
              <a:rPr lang="en-US" sz="1300" dirty="0">
                <a:latin typeface="Times New Roman" panose="02020603050405020304" pitchFamily="18" charset="0"/>
                <a:cs typeface="Times New Roman" panose="02020603050405020304" pitchFamily="18" charset="0"/>
              </a:rPr>
              <a:t> (tags) </a:t>
            </a:r>
            <a:r>
              <a:rPr lang="en-US" sz="1300" dirty="0" err="1">
                <a:latin typeface="Times New Roman" panose="02020603050405020304" pitchFamily="18" charset="0"/>
                <a:cs typeface="Times New Roman" panose="02020603050405020304" pitchFamily="18" charset="0"/>
              </a:rPr>
              <a:t>để</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cấu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trúc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đánh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dấu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thành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trang</a:t>
            </a:r>
            <a:r>
              <a:rPr lang="en-US" sz="1300" dirty="0">
                <a:latin typeface="Times New Roman" panose="02020603050405020304" pitchFamily="18" charset="0"/>
                <a:cs typeface="Times New Roman" panose="02020603050405020304" pitchFamily="18" charset="0"/>
              </a:rPr>
              <a:t> web. </a:t>
            </a:r>
            <a:r>
              <a:rPr lang="en-US" sz="1300" dirty="0" err="1">
                <a:latin typeface="Times New Roman" panose="02020603050405020304" pitchFamily="18" charset="0"/>
                <a:cs typeface="Times New Roman" panose="02020603050405020304" pitchFamily="18" charset="0"/>
              </a:rPr>
              <a:t>Thẻ</a:t>
            </a:r>
            <a:r>
              <a:rPr lang="en-US" sz="1300" dirty="0">
                <a:latin typeface="Times New Roman" panose="02020603050405020304" pitchFamily="18" charset="0"/>
                <a:cs typeface="Times New Roman" panose="02020603050405020304" pitchFamily="18" charset="0"/>
              </a:rPr>
              <a:t> HTML </a:t>
            </a:r>
            <a:r>
              <a:rPr lang="en-US" sz="1300" dirty="0" err="1">
                <a:latin typeface="Times New Roman" panose="02020603050405020304" pitchFamily="18" charset="0"/>
                <a:cs typeface="Times New Roman" panose="02020603050405020304" pitchFamily="18" charset="0"/>
              </a:rPr>
              <a:t>đặt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trong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dấu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ngoặc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nhọn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theo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cặp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mở</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đóng</a:t>
            </a:r>
            <a:r>
              <a:rPr lang="en-US" sz="1300" dirty="0">
                <a:latin typeface="Times New Roman" panose="02020603050405020304" pitchFamily="18" charset="0"/>
                <a:cs typeface="Times New Roman" panose="02020603050405020304" pitchFamily="18" charset="0"/>
              </a:rPr>
              <a:t>).</a:t>
            </a:r>
          </a:p>
        </p:txBody>
      </p:sp>
      <p:pic>
        <p:nvPicPr>
          <p:cNvPr id="1026" name="Picture 2">
            <a:extLst>
              <a:ext uri="{FF2B5EF4-FFF2-40B4-BE49-F238E27FC236}">
                <a16:creationId xmlns:a16="http://schemas.microsoft.com/office/drawing/2014/main" id="{E0732A68-EB4A-448F-873F-A95D71FC9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631" y="1937283"/>
            <a:ext cx="3871347" cy="23228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D339BE-BE60-448F-AAE7-7920F92F0541}"/>
              </a:ext>
            </a:extLst>
          </p:cNvPr>
          <p:cNvSpPr txBox="1"/>
          <p:nvPr/>
        </p:nvSpPr>
        <p:spPr>
          <a:xfrm>
            <a:off x="286718" y="1862764"/>
            <a:ext cx="4796726" cy="311432"/>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Đặc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điểm</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nổi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bật</a:t>
            </a:r>
            <a:r>
              <a:rPr lang="en-US" sz="1300" b="1"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4C7EABEA-69C8-4341-98BC-73E85DE252DD}"/>
              </a:ext>
            </a:extLst>
          </p:cNvPr>
          <p:cNvSpPr txBox="1"/>
          <p:nvPr/>
        </p:nvSpPr>
        <p:spPr>
          <a:xfrm>
            <a:off x="674176" y="2115519"/>
            <a:ext cx="4409268" cy="151176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Cấu</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trúc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trang</a:t>
            </a:r>
            <a:r>
              <a:rPr lang="en-US" sz="1300" b="1" dirty="0">
                <a:latin typeface="Times New Roman" panose="02020603050405020304" pitchFamily="18" charset="0"/>
                <a:cs typeface="Times New Roman" panose="02020603050405020304" pitchFamily="18" charset="0"/>
              </a:rPr>
              <a:t> web:</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Tổ</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chức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nội</a:t>
            </a:r>
            <a:r>
              <a:rPr lang="en-US" sz="1300" dirty="0">
                <a:latin typeface="Times New Roman" panose="02020603050405020304" pitchFamily="18" charset="0"/>
                <a:cs typeface="Times New Roman" panose="02020603050405020304" pitchFamily="18" charset="0"/>
              </a:rPr>
              <a:t> dung </a:t>
            </a:r>
            <a:r>
              <a:rPr lang="en-US" sz="1300" dirty="0" err="1">
                <a:latin typeface="Times New Roman" panose="02020603050405020304" pitchFamily="18" charset="0"/>
                <a:cs typeface="Times New Roman" panose="02020603050405020304" pitchFamily="18" charset="0"/>
              </a:rPr>
              <a:t>rõ</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ràng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giúp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duyệt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hiển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thị</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xác</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Liên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kết</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tài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liệu</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kết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giữa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trang</a:t>
            </a:r>
            <a:r>
              <a:rPr lang="en-US" sz="1300" dirty="0">
                <a:latin typeface="Times New Roman" panose="02020603050405020304" pitchFamily="18" charset="0"/>
                <a:cs typeface="Times New Roman" panose="02020603050405020304" pitchFamily="18" charset="0"/>
              </a:rPr>
              <a:t> web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dàng</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Hỗ trợ đa phương tiện:</a:t>
            </a:r>
            <a:r>
              <a:rPr lang="vi-VN" sz="1300" dirty="0">
                <a:latin typeface="Times New Roman" panose="02020603050405020304" pitchFamily="18" charset="0"/>
                <a:cs typeface="Times New Roman" panose="02020603050405020304" pitchFamily="18" charset="0"/>
              </a:rPr>
              <a:t> Nhúng hình ảnh, video, âm thanh.</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Tương thích với CSS và JavaScript:</a:t>
            </a:r>
            <a:r>
              <a:rPr lang="vi-VN" sz="1300" dirty="0">
                <a:latin typeface="Times New Roman" panose="02020603050405020304" pitchFamily="18" charset="0"/>
                <a:cs typeface="Times New Roman" panose="02020603050405020304" pitchFamily="18" charset="0"/>
              </a:rPr>
              <a:t> Định dạng, bố trí và tạo trang web động.</a:t>
            </a:r>
            <a:endParaRPr lang="en-US" sz="13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99DA198-B800-49BD-B800-59CADA5E5789}"/>
              </a:ext>
            </a:extLst>
          </p:cNvPr>
          <p:cNvSpPr txBox="1"/>
          <p:nvPr/>
        </p:nvSpPr>
        <p:spPr>
          <a:xfrm>
            <a:off x="286718" y="3541997"/>
            <a:ext cx="4796726" cy="551498"/>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Phiên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bản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mới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nhất</a:t>
            </a:r>
            <a:r>
              <a:rPr lang="en-US" sz="1300" b="1"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HTML5</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cung cấp nhiều tính năng cải tiến, hỗ trợ tốt hơn cho ứng dụng web hiện đại.</a:t>
            </a:r>
            <a:r>
              <a:rPr lang="en-US" sz="13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59263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CSS - CASCADING STYLE SHEETS</a:t>
            </a:r>
            <a:endParaRPr lang="en-US"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EB0CB65-1682-4452-A57C-00CAFDAA3893}"/>
              </a:ext>
            </a:extLst>
          </p:cNvPr>
          <p:cNvSpPr txBox="1"/>
          <p:nvPr/>
        </p:nvSpPr>
        <p:spPr>
          <a:xfrm>
            <a:off x="286718" y="950951"/>
            <a:ext cx="7524428" cy="551498"/>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a:latin typeface="Times New Roman" panose="02020603050405020304" pitchFamily="18" charset="0"/>
                <a:cs typeface="Times New Roman" panose="02020603050405020304" pitchFamily="18" charset="0"/>
              </a:rPr>
              <a:t>CSS: </a:t>
            </a:r>
            <a:r>
              <a:rPr lang="en-US" sz="1300" dirty="0" err="1">
                <a:latin typeface="Times New Roman" panose="02020603050405020304" pitchFamily="18" charset="0"/>
                <a:cs typeface="Times New Roman" panose="02020603050405020304" pitchFamily="18" charset="0"/>
              </a:rPr>
              <a:t>Ngôn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ngữ</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mô</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bày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bố</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cục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tử</a:t>
            </a:r>
            <a:r>
              <a:rPr lang="en-US" sz="1300" dirty="0">
                <a:latin typeface="Times New Roman" panose="02020603050405020304" pitchFamily="18" charset="0"/>
                <a:cs typeface="Times New Roman" panose="02020603050405020304" pitchFamily="18" charset="0"/>
              </a:rPr>
              <a:t> HTML, </a:t>
            </a:r>
            <a:r>
              <a:rPr lang="en-US" sz="1300" dirty="0" err="1">
                <a:latin typeface="Times New Roman" panose="02020603050405020304" pitchFamily="18" charset="0"/>
                <a:cs typeface="Times New Roman" panose="02020603050405020304" pitchFamily="18" charset="0"/>
              </a:rPr>
              <a:t>phát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triển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bởi</a:t>
            </a:r>
            <a:r>
              <a:rPr lang="en-US" sz="1300" dirty="0">
                <a:latin typeface="Times New Roman" panose="02020603050405020304" pitchFamily="18" charset="0"/>
                <a:cs typeface="Times New Roman" panose="02020603050405020304" pitchFamily="18" charset="0"/>
              </a:rPr>
              <a:t> W3C, </a:t>
            </a:r>
            <a:r>
              <a:rPr lang="en-US" sz="1300" dirty="0" err="1">
                <a:latin typeface="Times New Roman" panose="02020603050405020304" pitchFamily="18" charset="0"/>
                <a:cs typeface="Times New Roman" panose="02020603050405020304" pitchFamily="18" charset="0"/>
              </a:rPr>
              <a:t>giúp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tách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biệt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nội</a:t>
            </a:r>
            <a:r>
              <a:rPr lang="en-US" sz="1300" dirty="0">
                <a:latin typeface="Times New Roman" panose="02020603050405020304" pitchFamily="18" charset="0"/>
                <a:cs typeface="Times New Roman" panose="02020603050405020304" pitchFamily="18" charset="0"/>
              </a:rPr>
              <a:t> dung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thức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trang</a:t>
            </a:r>
            <a:r>
              <a:rPr lang="en-US" sz="1300" dirty="0">
                <a:latin typeface="Times New Roman" panose="02020603050405020304" pitchFamily="18" charset="0"/>
                <a:cs typeface="Times New Roman" panose="02020603050405020304" pitchFamily="18" charset="0"/>
              </a:rPr>
              <a:t> web, </a:t>
            </a:r>
            <a:r>
              <a:rPr lang="en-US" sz="1300" dirty="0" err="1">
                <a:latin typeface="Times New Roman" panose="02020603050405020304" pitchFamily="18" charset="0"/>
                <a:cs typeface="Times New Roman" panose="02020603050405020304" pitchFamily="18" charset="0"/>
              </a:rPr>
              <a:t>từ</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đó</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việc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bảo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trang</a:t>
            </a:r>
            <a:r>
              <a:rPr lang="en-US" sz="1300" dirty="0">
                <a:latin typeface="Times New Roman" panose="02020603050405020304" pitchFamily="18" charset="0"/>
                <a:cs typeface="Times New Roman" panose="02020603050405020304" pitchFamily="18" charset="0"/>
              </a:rPr>
              <a:t> web </a:t>
            </a:r>
            <a:r>
              <a:rPr lang="en-US" sz="1300" dirty="0" err="1">
                <a:latin typeface="Times New Roman" panose="02020603050405020304" pitchFamily="18" charset="0"/>
                <a:cs typeface="Times New Roman" panose="02020603050405020304" pitchFamily="18" charset="0"/>
              </a:rPr>
              <a:t>trở</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dàng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hiệu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a:t>
            </a:r>
            <a:r>
              <a:rPr lang="en-US" sz="1300" dirty="0">
                <a:latin typeface="Times New Roman" panose="02020603050405020304" pitchFamily="18" charset="0"/>
                <a:cs typeface="Times New Roman" panose="02020603050405020304" pitchFamily="18" charset="0"/>
              </a:rPr>
              <a:t> h</a:t>
            </a:r>
            <a:r>
              <a:rPr lang="vi-VN" sz="1300" dirty="0">
                <a:latin typeface="Times New Roman" panose="02020603050405020304" pitchFamily="18" charset="0"/>
                <a:cs typeface="Times New Roman" panose="02020603050405020304" pitchFamily="18" charset="0"/>
              </a:rPr>
              <a:t>ơ</a:t>
            </a:r>
            <a:r>
              <a:rPr lang="en-US" sz="1300" dirty="0">
                <a:latin typeface="Times New Roman" panose="02020603050405020304" pitchFamily="18" charset="0"/>
                <a:cs typeface="Times New Roman" panose="02020603050405020304" pitchFamily="18" charset="0"/>
              </a:rPr>
              <a:t>n.</a:t>
            </a:r>
          </a:p>
        </p:txBody>
      </p:sp>
      <p:sp>
        <p:nvSpPr>
          <p:cNvPr id="7" name="TextBox 6">
            <a:extLst>
              <a:ext uri="{FF2B5EF4-FFF2-40B4-BE49-F238E27FC236}">
                <a16:creationId xmlns:a16="http://schemas.microsoft.com/office/drawing/2014/main" id="{C9D339BE-BE60-448F-AAE7-7920F92F0541}"/>
              </a:ext>
            </a:extLst>
          </p:cNvPr>
          <p:cNvSpPr txBox="1"/>
          <p:nvPr/>
        </p:nvSpPr>
        <p:spPr>
          <a:xfrm>
            <a:off x="286718" y="1444318"/>
            <a:ext cx="4796726" cy="311432"/>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Đặc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điểm</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nổi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bật</a:t>
            </a:r>
            <a:r>
              <a:rPr lang="en-US" sz="1300" b="1"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4C7EABEA-69C8-4341-98BC-73E85DE252DD}"/>
              </a:ext>
            </a:extLst>
          </p:cNvPr>
          <p:cNvSpPr txBox="1"/>
          <p:nvPr/>
        </p:nvSpPr>
        <p:spPr>
          <a:xfrm>
            <a:off x="674176" y="1697073"/>
            <a:ext cx="4409268" cy="2231958"/>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Bố</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trí</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và</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định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dạng</a:t>
            </a:r>
            <a:r>
              <a:rPr lang="en-US" sz="1300" b="1"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Công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cụ</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mạnh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để</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điều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chỉnh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khoảng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layout </a:t>
            </a:r>
            <a:r>
              <a:rPr lang="en-US" sz="1300" dirty="0" err="1">
                <a:latin typeface="Times New Roman" panose="02020603050405020304" pitchFamily="18" charset="0"/>
                <a:cs typeface="Times New Roman" panose="02020603050405020304" pitchFamily="18" charset="0"/>
              </a:rPr>
              <a:t>phức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tạp</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Khả</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năng</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tái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sử</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dụng</a:t>
            </a:r>
            <a:r>
              <a:rPr lang="en-US" sz="1300" b="1"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Các quy tắc CSS có thể được tái sử dụng trên nhiều trang web, giúp tiết kiệm thời gian và công sức khi phát triển và duy trì trang web.</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Hỗ</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trợ</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đa</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nền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tảng</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CSS cho phép trang web hiển thị tốt trên nhiều thiết</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bị và kích thước màn hình khác nhau, từ máy tính để bàn đến điện thoại di động, thông qua các kỹ thuật như responsive design.</a:t>
            </a:r>
            <a:endParaRPr lang="en-US" sz="13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5E2D017-943A-4BDF-9468-60C9E6780E56}"/>
              </a:ext>
            </a:extLst>
          </p:cNvPr>
          <p:cNvSpPr txBox="1"/>
          <p:nvPr/>
        </p:nvSpPr>
        <p:spPr>
          <a:xfrm>
            <a:off x="286718" y="3825411"/>
            <a:ext cx="4796726" cy="551498"/>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a:latin typeface="Times New Roman" panose="02020603050405020304" pitchFamily="18" charset="0"/>
                <a:cs typeface="Times New Roman" panose="02020603050405020304" pitchFamily="18" charset="0"/>
              </a:rPr>
              <a:t>CSS đ</a:t>
            </a:r>
            <a:r>
              <a:rPr lang="vi-VN" sz="1300" b="1" dirty="0">
                <a:latin typeface="Times New Roman" panose="02020603050405020304" pitchFamily="18" charset="0"/>
                <a:cs typeface="Times New Roman" panose="02020603050405020304" pitchFamily="18" charset="0"/>
              </a:rPr>
              <a:t>ư</a:t>
            </a:r>
            <a:r>
              <a:rPr lang="en-US" sz="1300" b="1" dirty="0" err="1">
                <a:latin typeface="Times New Roman" panose="02020603050405020304" pitchFamily="18" charset="0"/>
                <a:cs typeface="Times New Roman" panose="02020603050405020304" pitchFamily="18" charset="0"/>
              </a:rPr>
              <a:t>ợc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tổ</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chức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theo</a:t>
            </a:r>
            <a:r>
              <a:rPr lang="en-US" sz="1300" b="1" dirty="0">
                <a:latin typeface="Times New Roman" panose="02020603050405020304" pitchFamily="18" charset="0"/>
                <a:cs typeface="Times New Roman" panose="02020603050405020304" pitchFamily="18" charset="0"/>
              </a:rPr>
              <a:t> 3 </a:t>
            </a:r>
            <a:r>
              <a:rPr lang="en-US" sz="1300" b="1" dirty="0" err="1">
                <a:latin typeface="Times New Roman" panose="02020603050405020304" pitchFamily="18" charset="0"/>
                <a:cs typeface="Times New Roman" panose="02020603050405020304" pitchFamily="18" charset="0"/>
              </a:rPr>
              <a:t>cách</a:t>
            </a:r>
            <a:r>
              <a:rPr lang="en-US" sz="1300" b="1"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Inline CSS, Internal CSS, External CSS</a:t>
            </a:r>
            <a:r>
              <a:rPr lang="en-US" sz="1300" b="1"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CC2D7F4C-8CBB-4F9D-917E-33BAC52FCB2E}"/>
              </a:ext>
            </a:extLst>
          </p:cNvPr>
          <p:cNvSpPr txBox="1"/>
          <p:nvPr/>
        </p:nvSpPr>
        <p:spPr>
          <a:xfrm>
            <a:off x="286718" y="4316278"/>
            <a:ext cx="7524428" cy="292388"/>
          </a:xfrm>
          <a:prstGeom prst="rect">
            <a:avLst/>
          </a:prstGeom>
          <a:noFill/>
        </p:spPr>
        <p:txBody>
          <a:bodyPr wrap="square" rtlCol="0">
            <a:spAutoFit/>
          </a:bodyPr>
          <a:lstStyle/>
          <a:p>
            <a:pPr marL="285750" indent="-285750">
              <a:buFont typeface="Wingdings" panose="05000000000000000000" pitchFamily="2" charset="2"/>
              <a:buChar char="v"/>
            </a:pPr>
            <a:r>
              <a:rPr lang="en-US" sz="1300" b="1" dirty="0">
                <a:latin typeface="Times New Roman" panose="02020603050405020304" pitchFamily="18" charset="0"/>
                <a:cs typeface="Times New Roman" panose="02020603050405020304" pitchFamily="18" charset="0"/>
              </a:rPr>
              <a:t>CSS3 </a:t>
            </a:r>
            <a:r>
              <a:rPr lang="en-US" sz="1300" dirty="0" err="1">
                <a:latin typeface="Times New Roman" panose="02020603050405020304" pitchFamily="18" charset="0"/>
                <a:cs typeface="Times New Roman" panose="02020603050405020304" pitchFamily="18" charset="0"/>
              </a:rPr>
              <a:t>là</a:t>
            </a:r>
            <a:r>
              <a:rPr lang="en-US" sz="1300" dirty="0">
                <a:latin typeface="Times New Roman" panose="02020603050405020304" pitchFamily="18" charset="0"/>
                <a:cs typeface="Times New Roman" panose="02020603050405020304" pitchFamily="18" charset="0"/>
              </a:rPr>
              <a:t> p</a:t>
            </a:r>
            <a:r>
              <a:rPr lang="vi-VN" sz="1300" dirty="0">
                <a:latin typeface="Times New Roman" panose="02020603050405020304" pitchFamily="18" charset="0"/>
                <a:cs typeface="Times New Roman" panose="02020603050405020304" pitchFamily="18" charset="0"/>
              </a:rPr>
              <a:t>hiên bản mới nhất, hỗ trợ hiệu ứng phức tạp như animations, shadows, gradient.</a:t>
            </a:r>
            <a:r>
              <a:rPr lang="en-US" sz="1300" dirty="0">
                <a:latin typeface="Times New Roman" panose="02020603050405020304" pitchFamily="18" charset="0"/>
                <a:cs typeface="Times New Roman" panose="02020603050405020304" pitchFamily="18" charset="0"/>
              </a:rPr>
              <a:t>  </a:t>
            </a:r>
          </a:p>
        </p:txBody>
      </p:sp>
      <p:pic>
        <p:nvPicPr>
          <p:cNvPr id="2050" name="Picture 2">
            <a:extLst>
              <a:ext uri="{FF2B5EF4-FFF2-40B4-BE49-F238E27FC236}">
                <a16:creationId xmlns:a16="http://schemas.microsoft.com/office/drawing/2014/main" id="{F14DBACF-BC6A-495C-89DE-D6C260876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5583" y="1793384"/>
            <a:ext cx="3719930" cy="2231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00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JS - JAVASCRIPT</a:t>
            </a:r>
            <a:endParaRPr lang="en-US"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EB0CB65-1682-4452-A57C-00CAFDAA3893}"/>
              </a:ext>
            </a:extLst>
          </p:cNvPr>
          <p:cNvSpPr txBox="1"/>
          <p:nvPr/>
        </p:nvSpPr>
        <p:spPr>
          <a:xfrm>
            <a:off x="286718" y="896708"/>
            <a:ext cx="7524428" cy="791563"/>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Javascript</a:t>
            </a:r>
            <a:r>
              <a:rPr lang="en-US" sz="1300" b="1"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Ngôn ngữ lập trình phổ biến được sử dụng rộng rãi trong phát triển web để tạo ra các trang web tương tác và động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động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phía</a:t>
            </a:r>
            <a:r>
              <a:rPr lang="en-US" sz="1300" dirty="0">
                <a:latin typeface="Times New Roman" panose="02020603050405020304" pitchFamily="18" charset="0"/>
                <a:cs typeface="Times New Roman" panose="02020603050405020304" pitchFamily="18" charset="0"/>
              </a:rPr>
              <a:t> client,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hiệu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ứng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tư</a:t>
            </a:r>
            <a:r>
              <a:rPr lang="vi-VN" sz="1300" dirty="0">
                <a:latin typeface="Times New Roman" panose="02020603050405020304" pitchFamily="18" charset="0"/>
                <a:cs typeface="Times New Roman" panose="02020603050405020304" pitchFamily="18" charset="0"/>
              </a:rPr>
              <a:t>ơ</a:t>
            </a:r>
            <a:r>
              <a:rPr lang="en-US" sz="1300" dirty="0">
                <a:latin typeface="Times New Roman" panose="02020603050405020304" pitchFamily="18" charset="0"/>
                <a:cs typeface="Times New Roman" panose="02020603050405020304" pitchFamily="18" charset="0"/>
              </a:rPr>
              <a:t>ng </a:t>
            </a:r>
            <a:r>
              <a:rPr lang="en-US" sz="1300" dirty="0" err="1">
                <a:latin typeface="Times New Roman" panose="02020603050405020304" pitchFamily="18" charset="0"/>
                <a:cs typeface="Times New Roman" panose="02020603050405020304" pitchFamily="18" charset="0"/>
              </a:rPr>
              <a:t>tác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hồi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ngay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lập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tức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giúp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cải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thiện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trải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nghiệm</a:t>
            </a:r>
            <a:r>
              <a:rPr lang="en-US" sz="1300" dirty="0">
                <a:latin typeface="Times New Roman" panose="02020603050405020304" pitchFamily="18" charset="0"/>
                <a:cs typeface="Times New Roman" panose="02020603050405020304" pitchFamily="18" charset="0"/>
              </a:rPr>
              <a:t> ng</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ời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dùng</a:t>
            </a:r>
            <a:r>
              <a:rPr lang="en-US" sz="1300"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C9D339BE-BE60-448F-AAE7-7920F92F0541}"/>
              </a:ext>
            </a:extLst>
          </p:cNvPr>
          <p:cNvSpPr txBox="1"/>
          <p:nvPr/>
        </p:nvSpPr>
        <p:spPr>
          <a:xfrm>
            <a:off x="286718" y="1622547"/>
            <a:ext cx="4796726" cy="311432"/>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Đặc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điểm</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nổi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bật</a:t>
            </a:r>
            <a:r>
              <a:rPr lang="en-US" sz="1300" b="1"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4C7EABEA-69C8-4341-98BC-73E85DE252DD}"/>
              </a:ext>
            </a:extLst>
          </p:cNvPr>
          <p:cNvSpPr txBox="1"/>
          <p:nvPr/>
        </p:nvSpPr>
        <p:spPr>
          <a:xfrm>
            <a:off x="674176" y="1875302"/>
            <a:ext cx="4409268" cy="319222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sz="1300" b="1" dirty="0">
                <a:latin typeface="Times New Roman" panose="02020603050405020304" pitchFamily="18" charset="0"/>
                <a:cs typeface="Times New Roman" panose="02020603050405020304" pitchFamily="18" charset="0"/>
              </a:rPr>
              <a:t>T</a:t>
            </a:r>
            <a:r>
              <a:rPr lang="vi-VN" sz="1300" b="1" dirty="0">
                <a:latin typeface="Times New Roman" panose="02020603050405020304" pitchFamily="18" charset="0"/>
                <a:cs typeface="Times New Roman" panose="02020603050405020304" pitchFamily="18" charset="0"/>
              </a:rPr>
              <a:t>ư</a:t>
            </a:r>
            <a:r>
              <a:rPr lang="en-US" sz="1300" b="1" dirty="0" err="1">
                <a:latin typeface="Times New Roman" panose="02020603050405020304" pitchFamily="18" charset="0"/>
                <a:cs typeface="Times New Roman" panose="02020603050405020304" pitchFamily="18" charset="0"/>
              </a:rPr>
              <a:t>ơng</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tác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động</a:t>
            </a:r>
            <a:r>
              <a:rPr lang="en-US" sz="1300" b="1"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Xác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thực</a:t>
            </a:r>
            <a:r>
              <a:rPr lang="en-US" sz="1300" dirty="0">
                <a:latin typeface="Times New Roman" panose="02020603050405020304" pitchFamily="18" charset="0"/>
                <a:cs typeface="Times New Roman" panose="02020603050405020304" pitchFamily="18" charset="0"/>
              </a:rPr>
              <a:t> form, </a:t>
            </a:r>
            <a:r>
              <a:rPr lang="en-US" sz="1300" dirty="0" err="1">
                <a:latin typeface="Times New Roman" panose="02020603050405020304" pitchFamily="18" charset="0"/>
                <a:cs typeface="Times New Roman" panose="02020603050405020304" pitchFamily="18" charset="0"/>
              </a:rPr>
              <a:t>xử</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sự</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kiện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cập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nhật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nội</a:t>
            </a:r>
            <a:r>
              <a:rPr lang="en-US" sz="1300" dirty="0">
                <a:latin typeface="Times New Roman" panose="02020603050405020304" pitchFamily="18" charset="0"/>
                <a:cs typeface="Times New Roman" panose="02020603050405020304" pitchFamily="18" charset="0"/>
              </a:rPr>
              <a:t> dung </a:t>
            </a:r>
            <a:r>
              <a:rPr lang="en-US" sz="1300" dirty="0" err="1">
                <a:latin typeface="Times New Roman" panose="02020603050405020304" pitchFamily="18" charset="0"/>
                <a:cs typeface="Times New Roman" panose="02020603050405020304" pitchFamily="18" charset="0"/>
              </a:rPr>
              <a:t>mà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không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tải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trang</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Tương tác với HTML và CSS:</a:t>
            </a:r>
            <a:r>
              <a:rPr lang="vi-VN" sz="1300" dirty="0">
                <a:latin typeface="Times New Roman" panose="02020603050405020304" pitchFamily="18" charset="0"/>
                <a:cs typeface="Times New Roman" panose="02020603050405020304" pitchFamily="18" charset="0"/>
              </a:rPr>
              <a:t> Thay đổi nội dung và kiểu dáng của trang web</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bằng cách tương tác với các phần tử HTML và CSS, giúp tạo ra các hiệu ứng trực quan và các thay đổi động.</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Hỗ</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trợ</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đa</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nền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tảng</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động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hầu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hết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duyệt</a:t>
            </a:r>
            <a:r>
              <a:rPr lang="en-US" sz="1300" dirty="0">
                <a:latin typeface="Times New Roman" panose="02020603050405020304" pitchFamily="18" charset="0"/>
                <a:cs typeface="Times New Roman" panose="02020603050405020304" pitchFamily="18" charset="0"/>
              </a:rPr>
              <a:t> web </a:t>
            </a:r>
            <a:r>
              <a:rPr lang="en-US" sz="1300" dirty="0" err="1">
                <a:latin typeface="Times New Roman" panose="02020603050405020304" pitchFamily="18" charset="0"/>
                <a:cs typeface="Times New Roman" panose="02020603050405020304" pitchFamily="18" charset="0"/>
              </a:rPr>
              <a:t>hiện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đại</a:t>
            </a:r>
            <a:r>
              <a:rPr lang="en-US" sz="1300" dirty="0">
                <a:latin typeface="Times New Roman" panose="02020603050405020304" pitchFamily="18" charset="0"/>
                <a:cs typeface="Times New Roman" panose="02020603050405020304" pitchFamily="18" charset="0"/>
              </a:rPr>
              <a:t> (Chrome, Firefox, Safari, Edge), </a:t>
            </a:r>
            <a:r>
              <a:rPr lang="en-US" sz="1300" dirty="0" err="1">
                <a:latin typeface="Times New Roman" panose="02020603050405020304" pitchFamily="18" charset="0"/>
                <a:cs typeface="Times New Roman" panose="02020603050405020304" pitchFamily="18" charset="0"/>
              </a:rPr>
              <a:t>đảm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bảo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t</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ơng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thích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cao</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Khả năng mở rộng:</a:t>
            </a:r>
            <a:r>
              <a:rPr lang="en-US" sz="1300" b="1"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JavaScript có thể được mở rộng thông qua các thư viện và framework như jQuery, Angular, React và Vue.js, giúp phát triển các ứng dụng web phức tạp một cách dễ dàng hơn.</a:t>
            </a:r>
            <a:endParaRPr lang="en-US" sz="13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050A7324-4EE1-430D-BD70-C820895F3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902" y="1933979"/>
            <a:ext cx="3571875"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VUEJS</a:t>
            </a:r>
            <a:endParaRPr lang="en-US"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EB0CB65-1682-4452-A57C-00CAFDAA3893}"/>
              </a:ext>
            </a:extLst>
          </p:cNvPr>
          <p:cNvSpPr txBox="1"/>
          <p:nvPr/>
        </p:nvSpPr>
        <p:spPr>
          <a:xfrm>
            <a:off x="286718" y="896708"/>
            <a:ext cx="8237350" cy="791563"/>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VueJS</a:t>
            </a:r>
            <a:r>
              <a:rPr lang="en-US" sz="1300" b="1"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Framework JavaScript hiện đại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tiến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bộ</a:t>
            </a:r>
            <a:r>
              <a:rPr lang="vi-VN" sz="1300"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đ</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ợc</a:t>
            </a:r>
            <a:r>
              <a:rPr lang="vi-VN" sz="1300" dirty="0">
                <a:latin typeface="Times New Roman" panose="02020603050405020304" pitchFamily="18" charset="0"/>
                <a:cs typeface="Times New Roman" panose="02020603050405020304" pitchFamily="18" charset="0"/>
              </a:rPr>
              <a:t> tạo</a:t>
            </a:r>
            <a:r>
              <a:rPr lang="en-US" sz="1300" dirty="0">
                <a:latin typeface="Times New Roman" panose="02020603050405020304" pitchFamily="18" charset="0"/>
                <a:cs typeface="Times New Roman" panose="02020603050405020304" pitchFamily="18" charset="0"/>
              </a:rPr>
              <a:t> ra</a:t>
            </a:r>
            <a:r>
              <a:rPr lang="vi-VN" sz="1300" dirty="0">
                <a:latin typeface="Times New Roman" panose="02020603050405020304" pitchFamily="18" charset="0"/>
                <a:cs typeface="Times New Roman" panose="02020603050405020304" pitchFamily="18" charset="0"/>
              </a:rPr>
              <a:t> bởi Evan You </a:t>
            </a:r>
            <a:r>
              <a:rPr lang="en-US" sz="1300" dirty="0" err="1">
                <a:latin typeface="Times New Roman" panose="02020603050405020304" pitchFamily="18" charset="0"/>
                <a:cs typeface="Times New Roman" panose="02020603050405020304" pitchFamily="18" charset="0"/>
              </a:rPr>
              <a:t>phát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hành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đầu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năm</a:t>
            </a:r>
            <a:r>
              <a:rPr lang="en-US" sz="1300" dirty="0">
                <a:latin typeface="Times New Roman" panose="02020603050405020304" pitchFamily="18" charset="0"/>
                <a:cs typeface="Times New Roman" panose="02020603050405020304" pitchFamily="18" charset="0"/>
              </a:rPr>
              <a:t> 2014</a:t>
            </a:r>
            <a:r>
              <a:rPr lang="vi-VN" sz="1300" dirty="0">
                <a:latin typeface="Times New Roman" panose="02020603050405020304" pitchFamily="18" charset="0"/>
                <a:cs typeface="Times New Roman" panose="02020603050405020304" pitchFamily="18" charset="0"/>
              </a:rPr>
              <a:t>, dùng để xây dựng giao diện</a:t>
            </a:r>
            <a:r>
              <a:rPr lang="en-US" sz="1300" dirty="0">
                <a:latin typeface="Times New Roman" panose="02020603050405020304" pitchFamily="18" charset="0"/>
                <a:cs typeface="Times New Roman" panose="02020603050405020304" pitchFamily="18" charset="0"/>
              </a:rPr>
              <a:t> ng</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ời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dùng</a:t>
            </a:r>
            <a:r>
              <a:rPr lang="vi-VN" sz="1300" dirty="0">
                <a:latin typeface="Times New Roman" panose="02020603050405020304" pitchFamily="18" charset="0"/>
                <a:cs typeface="Times New Roman" panose="02020603050405020304" pitchFamily="18" charset="0"/>
              </a:rPr>
              <a:t> tương tác và ứng dụng web đơn trang (SPA).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Hiện</a:t>
            </a:r>
            <a:r>
              <a:rPr lang="en-US" sz="1300" dirty="0">
                <a:latin typeface="Times New Roman" panose="02020603050405020304" pitchFamily="18" charset="0"/>
                <a:cs typeface="Times New Roman" panose="02020603050405020304" pitchFamily="18" charset="0"/>
              </a:rPr>
              <a:t> nay, </a:t>
            </a:r>
            <a:r>
              <a:rPr lang="en-US" sz="1300" dirty="0" err="1">
                <a:latin typeface="Times New Roman" panose="02020603050405020304" pitchFamily="18" charset="0"/>
                <a:cs typeface="Times New Roman" panose="02020603050405020304" pitchFamily="18" charset="0"/>
              </a:rPr>
              <a:t>VueJS</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đã</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trở thành một trong những framework phổ biến nhất nhờ vào sự đơn giản, linh hoạt và khả năng mở rộng.</a:t>
            </a:r>
            <a:endParaRPr lang="en-US" sz="13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9D339BE-BE60-448F-AAE7-7920F92F0541}"/>
              </a:ext>
            </a:extLst>
          </p:cNvPr>
          <p:cNvSpPr txBox="1"/>
          <p:nvPr/>
        </p:nvSpPr>
        <p:spPr>
          <a:xfrm>
            <a:off x="286718" y="1622547"/>
            <a:ext cx="4796726" cy="311432"/>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Đặc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điểm</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nổi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bật</a:t>
            </a:r>
            <a:r>
              <a:rPr lang="en-US" sz="1300" b="1"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4C7EABEA-69C8-4341-98BC-73E85DE252DD}"/>
              </a:ext>
            </a:extLst>
          </p:cNvPr>
          <p:cNvSpPr txBox="1"/>
          <p:nvPr/>
        </p:nvSpPr>
        <p:spPr>
          <a:xfrm>
            <a:off x="674176" y="1875302"/>
            <a:ext cx="4409268" cy="2472023"/>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Dễ học và sử dụng:</a:t>
            </a:r>
            <a:r>
              <a:rPr lang="en-US" sz="1300" b="1"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Thiết kế</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để</a:t>
            </a:r>
            <a:r>
              <a:rPr lang="vi-VN" sz="1300" dirty="0">
                <a:latin typeface="Times New Roman" panose="02020603050405020304" pitchFamily="18" charset="0"/>
                <a:cs typeface="Times New Roman" panose="02020603050405020304" pitchFamily="18" charset="0"/>
              </a:rPr>
              <a:t> dễ học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áp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vi-VN" sz="1300" dirty="0">
                <a:latin typeface="Times New Roman" panose="02020603050405020304" pitchFamily="18" charset="0"/>
                <a:cs typeface="Times New Roman" panose="02020603050405020304" pitchFamily="18" charset="0"/>
              </a:rPr>
              <a:t> cho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những</a:t>
            </a:r>
            <a:r>
              <a:rPr lang="vi-VN" sz="1300" dirty="0">
                <a:latin typeface="Times New Roman" panose="02020603050405020304" pitchFamily="18" charset="0"/>
                <a:cs typeface="Times New Roman" panose="02020603050405020304" pitchFamily="18" charset="0"/>
              </a:rPr>
              <a:t> người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đã</a:t>
            </a:r>
            <a:r>
              <a:rPr lang="vi-VN" sz="1300" dirty="0">
                <a:latin typeface="Times New Roman" panose="02020603050405020304" pitchFamily="18" charset="0"/>
                <a:cs typeface="Times New Roman" panose="02020603050405020304" pitchFamily="18" charset="0"/>
              </a:rPr>
              <a:t> quen</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với HTML,</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CSS, JavaScript.</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Cú pháp</a:t>
            </a:r>
            <a:r>
              <a:rPr lang="en-US" sz="1300" dirty="0">
                <a:latin typeface="Times New Roman" panose="02020603050405020304" pitchFamily="18" charset="0"/>
                <a:cs typeface="Times New Roman" panose="02020603050405020304" pitchFamily="18" charset="0"/>
              </a:rPr>
              <a:t> đ</a:t>
            </a:r>
            <a:r>
              <a:rPr lang="vi-VN" sz="1300" dirty="0">
                <a:latin typeface="Times New Roman" panose="02020603050405020304" pitchFamily="18" charset="0"/>
                <a:cs typeface="Times New Roman" panose="02020603050405020304" pitchFamily="18" charset="0"/>
              </a:rPr>
              <a:t>ơ</a:t>
            </a:r>
            <a:r>
              <a:rPr lang="en-US" sz="1300" dirty="0">
                <a:latin typeface="Times New Roman" panose="02020603050405020304" pitchFamily="18" charset="0"/>
                <a:cs typeface="Times New Roman" panose="02020603050405020304" pitchFamily="18" charset="0"/>
              </a:rPr>
              <a:t>n </a:t>
            </a:r>
            <a:r>
              <a:rPr lang="en-US" sz="1300" dirty="0" err="1">
                <a:latin typeface="Times New Roman" panose="02020603050405020304" pitchFamily="18" charset="0"/>
                <a:cs typeface="Times New Roman" panose="02020603050405020304" pitchFamily="18" charset="0"/>
              </a:rPr>
              <a:t>giản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tài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liệu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phong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phú</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en-US" sz="1300" b="1" dirty="0">
                <a:latin typeface="Times New Roman" panose="02020603050405020304" pitchFamily="18" charset="0"/>
                <a:cs typeface="Times New Roman" panose="02020603050405020304" pitchFamily="18" charset="0"/>
              </a:rPr>
              <a:t>Tiến </a:t>
            </a:r>
            <a:r>
              <a:rPr lang="en-US" sz="1300" b="1" dirty="0" err="1">
                <a:latin typeface="Times New Roman" panose="02020603050405020304" pitchFamily="18" charset="0"/>
                <a:cs typeface="Times New Roman" panose="02020603050405020304" pitchFamily="18" charset="0"/>
              </a:rPr>
              <a:t>bộ</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và</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linh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hoạt</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Dùng</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cho các dự án nhỏ, cũng như mở rộng để xây dựng các ứng dụng phức tạp lớn. Các thành phần</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có thể được tích hợp dần dần vào các dự án hiện tại mà không cần phải thay đổi toàn bộ cấu trúc.</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Hệ</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thống</a:t>
            </a:r>
            <a:r>
              <a:rPr lang="en-US" sz="1300" b="1" dirty="0">
                <a:latin typeface="Times New Roman" panose="02020603050405020304" pitchFamily="18" charset="0"/>
                <a:cs typeface="Times New Roman" panose="02020603050405020304" pitchFamily="18" charset="0"/>
              </a:rPr>
              <a:t> component </a:t>
            </a:r>
            <a:r>
              <a:rPr lang="en-US" sz="1300" b="1" dirty="0" err="1">
                <a:latin typeface="Times New Roman" panose="02020603050405020304" pitchFamily="18" charset="0"/>
                <a:cs typeface="Times New Roman" panose="02020603050405020304" pitchFamily="18" charset="0"/>
              </a:rPr>
              <a:t>mạnh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mẽ</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Xây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dựng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ứng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từ</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component </a:t>
            </a:r>
            <a:r>
              <a:rPr lang="en-US" sz="1300" dirty="0" err="1">
                <a:latin typeface="Times New Roman" panose="02020603050405020304" pitchFamily="18" charset="0"/>
                <a:cs typeface="Times New Roman" panose="02020603050405020304" pitchFamily="18" charset="0"/>
              </a:rPr>
              <a:t>tái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sử</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nguồn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dàng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cải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thiện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bảo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a:t>
            </a:r>
            <a:r>
              <a:rPr lang="en-US" sz="1300"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2B5A7FCC-BBE1-45F8-B51C-F2CC068B6588}"/>
              </a:ext>
            </a:extLst>
          </p:cNvPr>
          <p:cNvSpPr txBox="1"/>
          <p:nvPr/>
        </p:nvSpPr>
        <p:spPr>
          <a:xfrm>
            <a:off x="674176" y="4254290"/>
            <a:ext cx="7849892" cy="791563"/>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sz="1300" b="1" dirty="0">
                <a:latin typeface="Times New Roman" panose="02020603050405020304" pitchFamily="18" charset="0"/>
                <a:cs typeface="Times New Roman" panose="02020603050405020304" pitchFamily="18" charset="0"/>
              </a:rPr>
              <a:t>Reactivity: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Hệ</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reactivity </a:t>
            </a:r>
            <a:r>
              <a:rPr lang="en-US" sz="1300" dirty="0" err="1">
                <a:latin typeface="Times New Roman" panose="02020603050405020304" pitchFamily="18" charset="0"/>
                <a:cs typeface="Times New Roman" panose="02020603050405020304" pitchFamily="18" charset="0"/>
              </a:rPr>
              <a:t>mạnh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tự</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động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cập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nhật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giao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diện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dữ</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liệu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thay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đổi</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Ecosystem phong phú:</a:t>
            </a:r>
            <a:r>
              <a:rPr lang="vi-VN" sz="1300" dirty="0">
                <a:latin typeface="Times New Roman" panose="02020603050405020304" pitchFamily="18" charset="0"/>
                <a:cs typeface="Times New Roman" panose="02020603050405020304" pitchFamily="18" charset="0"/>
              </a:rPr>
              <a:t> Thư viện và công cụ bổ sung như Vue Router, Vuex, Nuxt.js</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Điều này giúp đơn giản hóa quá trình phát triển và mở rộng ứng dụng.</a:t>
            </a:r>
            <a:endParaRPr lang="en-US" sz="1300" dirty="0">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95ADA794-C6E5-44DA-9EEF-30D6A51CC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685" y="1933862"/>
            <a:ext cx="3797084" cy="2219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811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ASP.NET CORE WEB API</a:t>
            </a:r>
            <a:endParaRPr lang="en-US"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19A5AA0-608B-492D-A4DD-1B44FE8A0D97}"/>
              </a:ext>
            </a:extLst>
          </p:cNvPr>
          <p:cNvSpPr txBox="1"/>
          <p:nvPr/>
        </p:nvSpPr>
        <p:spPr>
          <a:xfrm>
            <a:off x="387458" y="813660"/>
            <a:ext cx="7942882" cy="1031629"/>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vi-VN" sz="1300" b="1" dirty="0">
                <a:latin typeface="Times New Roman" panose="02020603050405020304" pitchFamily="18" charset="0"/>
                <a:cs typeface="Times New Roman" panose="02020603050405020304" pitchFamily="18" charset="0"/>
              </a:rPr>
              <a:t>ASP.NET Core Web API</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F</a:t>
            </a:r>
            <a:r>
              <a:rPr lang="vi-VN" sz="1300" dirty="0">
                <a:latin typeface="Times New Roman" panose="02020603050405020304" pitchFamily="18" charset="0"/>
                <a:cs typeface="Times New Roman" panose="02020603050405020304" pitchFamily="18" charset="0"/>
              </a:rPr>
              <a:t>ramework phát triển ứng dụng web API được Microsoft phát triển dựa trên nền tảng ASP.NET Core. Được giới thiệu lần đầu tiên vào năm 2016, ASP.NET Core Web API đã trở thành một công cụ quan trọng cho việc xây dựng và triển khai các dịch vụ web API linh hoạt, hiệu quả và mở rộng.</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Đặc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điểm</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nổi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bật</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961361DD-45DD-4692-B7D1-AD06B310F714}"/>
              </a:ext>
            </a:extLst>
          </p:cNvPr>
          <p:cNvSpPr txBox="1"/>
          <p:nvPr/>
        </p:nvSpPr>
        <p:spPr>
          <a:xfrm>
            <a:off x="798162" y="1769253"/>
            <a:ext cx="7532177" cy="319222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sz="1300" b="1" dirty="0">
                <a:latin typeface="Times New Roman" panose="02020603050405020304" pitchFamily="18" charset="0"/>
                <a:cs typeface="Times New Roman" panose="02020603050405020304" pitchFamily="18" charset="0"/>
              </a:rPr>
              <a:t>Cross-platform </a:t>
            </a:r>
            <a:r>
              <a:rPr lang="en-US" sz="1300" b="1" dirty="0" err="1">
                <a:latin typeface="Times New Roman" panose="02020603050405020304" pitchFamily="18" charset="0"/>
                <a:cs typeface="Times New Roman" panose="02020603050405020304" pitchFamily="18" charset="0"/>
              </a:rPr>
              <a:t>và</a:t>
            </a:r>
            <a:r>
              <a:rPr lang="en-US" sz="1300" b="1" dirty="0">
                <a:latin typeface="Times New Roman" panose="02020603050405020304" pitchFamily="18" charset="0"/>
                <a:cs typeface="Times New Roman" panose="02020603050405020304" pitchFamily="18" charset="0"/>
              </a:rPr>
              <a:t> Open-source:</a:t>
            </a:r>
            <a:r>
              <a:rPr lang="en-US" sz="1300" dirty="0">
                <a:latin typeface="Times New Roman" panose="02020603050405020304" pitchFamily="18" charset="0"/>
                <a:cs typeface="Times New Roman" panose="02020603050405020304" pitchFamily="18" charset="0"/>
              </a:rPr>
              <a:t> ASP.NET Core </a:t>
            </a:r>
            <a:r>
              <a:rPr lang="en-US" sz="1300" dirty="0" err="1">
                <a:latin typeface="Times New Roman" panose="02020603050405020304" pitchFamily="18" charset="0"/>
                <a:cs typeface="Times New Roman" panose="02020603050405020304" pitchFamily="18" charset="0"/>
              </a:rPr>
              <a:t>là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một</a:t>
            </a:r>
            <a:r>
              <a:rPr lang="en-US" sz="1300" dirty="0">
                <a:latin typeface="Times New Roman" panose="02020603050405020304" pitchFamily="18" charset="0"/>
                <a:cs typeface="Times New Roman" panose="02020603050405020304" pitchFamily="18" charset="0"/>
              </a:rPr>
              <a:t> framework </a:t>
            </a:r>
            <a:r>
              <a:rPr lang="en-US" sz="1300" dirty="0" err="1">
                <a:latin typeface="Times New Roman" panose="02020603050405020304" pitchFamily="18" charset="0"/>
                <a:cs typeface="Times New Roman" panose="02020603050405020304" pitchFamily="18" charset="0"/>
              </a:rPr>
              <a:t>mã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nguồn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mở</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nền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tảng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phép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triển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triển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khai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ứng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trên</a:t>
            </a:r>
            <a:r>
              <a:rPr lang="en-US" sz="1300" dirty="0">
                <a:latin typeface="Times New Roman" panose="02020603050405020304" pitchFamily="18" charset="0"/>
                <a:cs typeface="Times New Roman" panose="02020603050405020304" pitchFamily="18" charset="0"/>
              </a:rPr>
              <a:t> Windows, macOS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Linux.</a:t>
            </a: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Hiệu suất cao:</a:t>
            </a:r>
            <a:r>
              <a:rPr lang="vi-VN" sz="1300" dirty="0">
                <a:latin typeface="Times New Roman" panose="02020603050405020304" pitchFamily="18" charset="0"/>
                <a:cs typeface="Times New Roman" panose="02020603050405020304" pitchFamily="18" charset="0"/>
              </a:rPr>
              <a:t> ASP.NET Core được tối ưu hóa để đạt được hiệu suất tốt nhất, với khả năng xử lý các yêu cầu HTTP hàng ngàn trên mỗi giây.</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Tích hợp sâu sắc với công nghệ Microsoft:</a:t>
            </a:r>
            <a:r>
              <a:rPr lang="vi-VN" sz="1300" dirty="0">
                <a:latin typeface="Times New Roman" panose="02020603050405020304" pitchFamily="18" charset="0"/>
                <a:cs typeface="Times New Roman" panose="02020603050405020304" pitchFamily="18" charset="0"/>
              </a:rPr>
              <a:t> ASP.NET Core Web API tích hợp tốt với các công nghệ khác của Microsoft như Entity Framework Core (ORM), SignalR (real-time web), và Azure (cloud computing), tạo ra một hệ sinh thái mạnh mẽ cho việc phát triển ứng dụng web.</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Hỗ</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trợ</a:t>
            </a:r>
            <a:r>
              <a:rPr lang="en-US" sz="1300" b="1" dirty="0">
                <a:latin typeface="Times New Roman" panose="02020603050405020304" pitchFamily="18" charset="0"/>
                <a:cs typeface="Times New Roman" panose="02020603050405020304" pitchFamily="18" charset="0"/>
              </a:rPr>
              <a:t> Dependency Injection (DI):</a:t>
            </a:r>
            <a:r>
              <a:rPr lang="en-US" sz="1300" dirty="0">
                <a:latin typeface="Times New Roman" panose="02020603050405020304" pitchFamily="18" charset="0"/>
                <a:cs typeface="Times New Roman" panose="02020603050405020304" pitchFamily="18" charset="0"/>
              </a:rPr>
              <a:t> ASP.NET Core </a:t>
            </a:r>
            <a:r>
              <a:rPr lang="en-US" sz="1300" dirty="0" err="1">
                <a:latin typeface="Times New Roman" panose="02020603050405020304" pitchFamily="18" charset="0"/>
                <a:cs typeface="Times New Roman" panose="02020603050405020304" pitchFamily="18" charset="0"/>
              </a:rPr>
              <a:t>cung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cấp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một</a:t>
            </a:r>
            <a:r>
              <a:rPr lang="en-US" sz="1300" dirty="0">
                <a:latin typeface="Times New Roman" panose="02020603050405020304" pitchFamily="18" charset="0"/>
                <a:cs typeface="Times New Roman" panose="02020603050405020304" pitchFamily="18" charset="0"/>
              </a:rPr>
              <a:t> container DI </a:t>
            </a:r>
            <a:r>
              <a:rPr lang="en-US" sz="1300" dirty="0" err="1">
                <a:latin typeface="Times New Roman" panose="02020603050405020304" pitchFamily="18" charset="0"/>
                <a:cs typeface="Times New Roman" panose="02020603050405020304" pitchFamily="18" charset="0"/>
              </a:rPr>
              <a:t>tích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hợp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sẵn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giúp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thành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ứng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bảo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Authentication và Authorization:</a:t>
            </a:r>
            <a:r>
              <a:rPr lang="vi-VN" sz="1300" dirty="0">
                <a:latin typeface="Times New Roman" panose="02020603050405020304" pitchFamily="18" charset="0"/>
                <a:cs typeface="Times New Roman" panose="02020603050405020304" pitchFamily="18" charset="0"/>
              </a:rPr>
              <a:t> ASP.NET Core Web API hỗ trợ các</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cơ chế xác thực và phân quyền linh hoạt, cho phép bảo mật dữ liệu và điều khiển quyền truy cập vào các tài nguyên.</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Tích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hợp</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với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công</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cụ</a:t>
            </a:r>
            <a:r>
              <a:rPr lang="en-US" sz="1300" b="1" dirty="0">
                <a:latin typeface="Times New Roman" panose="02020603050405020304" pitchFamily="18" charset="0"/>
                <a:cs typeface="Times New Roman" panose="02020603050405020304" pitchFamily="18" charset="0"/>
              </a:rPr>
              <a:t> Swagger:</a:t>
            </a:r>
            <a:r>
              <a:rPr lang="en-US" sz="1300" dirty="0">
                <a:latin typeface="Times New Roman" panose="02020603050405020304" pitchFamily="18" charset="0"/>
                <a:cs typeface="Times New Roman" panose="02020603050405020304" pitchFamily="18" charset="0"/>
              </a:rPr>
              <a:t> ASP.NET Core Web API </a:t>
            </a:r>
            <a:r>
              <a:rPr lang="en-US" sz="1300" dirty="0" err="1">
                <a:latin typeface="Times New Roman" panose="02020603050405020304" pitchFamily="18" charset="0"/>
                <a:cs typeface="Times New Roman" panose="02020603050405020304" pitchFamily="18" charset="0"/>
              </a:rPr>
              <a:t>tích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hợp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sẵn</a:t>
            </a:r>
            <a:r>
              <a:rPr lang="en-US" sz="1300" dirty="0">
                <a:latin typeface="Times New Roman" panose="02020603050405020304" pitchFamily="18" charset="0"/>
                <a:cs typeface="Times New Roman" panose="02020603050405020304" pitchFamily="18" charset="0"/>
              </a:rPr>
              <a:t> Swagger UI,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phép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xem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tài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liệu</a:t>
            </a:r>
            <a:r>
              <a:rPr lang="en-US" sz="1300" dirty="0">
                <a:latin typeface="Times New Roman" panose="02020603050405020304" pitchFamily="18" charset="0"/>
                <a:cs typeface="Times New Roman" panose="02020603050405020304" pitchFamily="18" charset="0"/>
              </a:rPr>
              <a:t> API </a:t>
            </a:r>
            <a:r>
              <a:rPr lang="en-US" sz="1300" dirty="0" err="1">
                <a:latin typeface="Times New Roman" panose="02020603050405020304" pitchFamily="18" charset="0"/>
                <a:cs typeface="Times New Roman" panose="02020603050405020304" pitchFamily="18" charset="0"/>
              </a:rPr>
              <a:t>một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dàng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tự</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động</a:t>
            </a:r>
            <a:r>
              <a:rPr lang="en-US" sz="13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31986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MÔ HÌNH CLEAN ARCHITECTURE</a:t>
            </a:r>
            <a:endParaRPr lang="en-US"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EB0CB65-1682-4452-A57C-00CAFDAA3893}"/>
              </a:ext>
            </a:extLst>
          </p:cNvPr>
          <p:cNvSpPr txBox="1"/>
          <p:nvPr/>
        </p:nvSpPr>
        <p:spPr>
          <a:xfrm>
            <a:off x="286718" y="896708"/>
            <a:ext cx="8214102" cy="791563"/>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Mô</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hình</a:t>
            </a:r>
            <a:r>
              <a:rPr lang="en-US" sz="1300" b="1" dirty="0">
                <a:latin typeface="Times New Roman" panose="02020603050405020304" pitchFamily="18" charset="0"/>
                <a:cs typeface="Times New Roman" panose="02020603050405020304" pitchFamily="18" charset="0"/>
              </a:rPr>
              <a:t> Clean Architecture: </a:t>
            </a:r>
            <a:r>
              <a:rPr lang="en-US" sz="1300" dirty="0" err="1">
                <a:latin typeface="Times New Roman" panose="02020603050405020304" pitchFamily="18" charset="0"/>
                <a:cs typeface="Times New Roman" panose="02020603050405020304" pitchFamily="18" charset="0"/>
              </a:rPr>
              <a:t>Một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ơng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pháp</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thiết kế phần mềm được đề xuất bởi Robert C. Martin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nhằm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ra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hệ</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mềm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bảo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mở</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rộng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bằng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tách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biệt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thành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hệ</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đảm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bảo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rằng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thành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này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không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phụ</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thuộc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nhau</a:t>
            </a:r>
            <a:r>
              <a:rPr lang="en-US" sz="1300"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C9D339BE-BE60-448F-AAE7-7920F92F0541}"/>
              </a:ext>
            </a:extLst>
          </p:cNvPr>
          <p:cNvSpPr txBox="1"/>
          <p:nvPr/>
        </p:nvSpPr>
        <p:spPr>
          <a:xfrm>
            <a:off x="286718" y="1622547"/>
            <a:ext cx="4796726" cy="311432"/>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Một</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số</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lợi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ích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của</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mô</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hình</a:t>
            </a:r>
            <a:r>
              <a:rPr lang="en-US" sz="1300" b="1" dirty="0">
                <a:latin typeface="Times New Roman" panose="02020603050405020304" pitchFamily="18" charset="0"/>
                <a:cs typeface="Times New Roman" panose="02020603050405020304" pitchFamily="18" charset="0"/>
              </a:rPr>
              <a:t> Clean Architecture:</a:t>
            </a:r>
          </a:p>
        </p:txBody>
      </p:sp>
      <p:sp>
        <p:nvSpPr>
          <p:cNvPr id="3" name="TextBox 2">
            <a:extLst>
              <a:ext uri="{FF2B5EF4-FFF2-40B4-BE49-F238E27FC236}">
                <a16:creationId xmlns:a16="http://schemas.microsoft.com/office/drawing/2014/main" id="{4C7EABEA-69C8-4341-98BC-73E85DE252DD}"/>
              </a:ext>
            </a:extLst>
          </p:cNvPr>
          <p:cNvSpPr txBox="1"/>
          <p:nvPr/>
        </p:nvSpPr>
        <p:spPr>
          <a:xfrm>
            <a:off x="674176" y="1875302"/>
            <a:ext cx="4409268" cy="2472023"/>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Tính độc lập và dễ kiểm thử:</a:t>
            </a:r>
            <a:r>
              <a:rPr lang="vi-VN" sz="1300" dirty="0">
                <a:latin typeface="Times New Roman" panose="02020603050405020304" pitchFamily="18" charset="0"/>
                <a:cs typeface="Times New Roman" panose="02020603050405020304" pitchFamily="18" charset="0"/>
              </a:rPr>
              <a:t> Các lớp được phân chia rõ ràng và không</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phụ thuộc vào nhau, điều này làm cho việc kiểm thử và bảo trì dễ dàng</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hơn.</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Dễ dàng mở rộng và thay đổi:</a:t>
            </a:r>
            <a:r>
              <a:rPr lang="vi-VN" sz="1300" dirty="0">
                <a:latin typeface="Times New Roman" panose="02020603050405020304" pitchFamily="18" charset="0"/>
                <a:cs typeface="Times New Roman" panose="02020603050405020304" pitchFamily="18" charset="0"/>
              </a:rPr>
              <a:t> Cấu trúc linh hoạt của mô hình Clean Architecture cho phép thay đổi hoặc mở rộng một phần của hệ thống mà không cần phải lo lắng về các ảnh hưởng đến các phần khác.</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Tách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biệt</a:t>
            </a:r>
            <a:r>
              <a:rPr lang="en-US" sz="1300" b="1" dirty="0">
                <a:latin typeface="Times New Roman" panose="02020603050405020304" pitchFamily="18" charset="0"/>
                <a:cs typeface="Times New Roman" panose="02020603050405020304" pitchFamily="18" charset="0"/>
              </a:rPr>
              <a:t> logic </a:t>
            </a:r>
            <a:r>
              <a:rPr lang="en-US" sz="1300" b="1" dirty="0" err="1">
                <a:latin typeface="Times New Roman" panose="02020603050405020304" pitchFamily="18" charset="0"/>
                <a:cs typeface="Times New Roman" panose="02020603050405020304" pitchFamily="18" charset="0"/>
              </a:rPr>
              <a:t>nghiệp</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vụ</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và</a:t>
            </a:r>
            <a:r>
              <a:rPr lang="en-US" sz="1300" b="1" dirty="0">
                <a:latin typeface="Times New Roman" panose="02020603050405020304" pitchFamily="18" charset="0"/>
                <a:cs typeface="Times New Roman" panose="02020603050405020304" pitchFamily="18" charset="0"/>
              </a:rPr>
              <a:t> chi </a:t>
            </a:r>
            <a:r>
              <a:rPr lang="en-US" sz="1300" b="1" dirty="0" err="1">
                <a:latin typeface="Times New Roman" panose="02020603050405020304" pitchFamily="18" charset="0"/>
                <a:cs typeface="Times New Roman" panose="02020603050405020304" pitchFamily="18" charset="0"/>
              </a:rPr>
              <a:t>tiết</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triển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khai</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Mô</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này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tách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biệt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rõ</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ràng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giữa</a:t>
            </a:r>
            <a:r>
              <a:rPr lang="en-US" sz="1300" dirty="0">
                <a:latin typeface="Times New Roman" panose="02020603050405020304" pitchFamily="18" charset="0"/>
                <a:cs typeface="Times New Roman" panose="02020603050405020304" pitchFamily="18" charset="0"/>
              </a:rPr>
              <a:t> logic </a:t>
            </a:r>
            <a:r>
              <a:rPr lang="en-US" sz="1300" dirty="0" err="1">
                <a:latin typeface="Times New Roman" panose="02020603050405020304" pitchFamily="18" charset="0"/>
                <a:cs typeface="Times New Roman" panose="02020603050405020304" pitchFamily="18" charset="0"/>
              </a:rPr>
              <a:t>nghiệp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vụ</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chi </a:t>
            </a:r>
            <a:r>
              <a:rPr lang="en-US" sz="1300" dirty="0" err="1">
                <a:latin typeface="Times New Roman" panose="02020603050405020304" pitchFamily="18" charset="0"/>
                <a:cs typeface="Times New Roman" panose="02020603050405020304" pitchFamily="18" charset="0"/>
              </a:rPr>
              <a:t>tiết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triển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khai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giúp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ra </a:t>
            </a:r>
            <a:r>
              <a:rPr lang="en-US" sz="1300" dirty="0" err="1">
                <a:latin typeface="Times New Roman" panose="02020603050405020304" pitchFamily="18" charset="0"/>
                <a:cs typeface="Times New Roman" panose="02020603050405020304" pitchFamily="18" charset="0"/>
              </a:rPr>
              <a:t>mã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nguồn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đọc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bảo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a:t>
            </a:r>
            <a:r>
              <a:rPr lang="en-US" sz="1300" dirty="0">
                <a:latin typeface="Times New Roman" panose="02020603050405020304" pitchFamily="18" charset="0"/>
                <a:cs typeface="Times New Roman" panose="02020603050405020304" pitchFamily="18" charset="0"/>
              </a:rPr>
              <a:t>.</a:t>
            </a:r>
          </a:p>
        </p:txBody>
      </p:sp>
      <p:pic>
        <p:nvPicPr>
          <p:cNvPr id="5122" name="Picture 2">
            <a:extLst>
              <a:ext uri="{FF2B5EF4-FFF2-40B4-BE49-F238E27FC236}">
                <a16:creationId xmlns:a16="http://schemas.microsoft.com/office/drawing/2014/main" id="{05FE3E36-D782-4DC1-8CFB-788545B8A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566" y="1778263"/>
            <a:ext cx="3661206" cy="270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6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POSTGRESQL</a:t>
            </a:r>
            <a:endParaRPr lang="en-US"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19A5AA0-608B-492D-A4DD-1B44FE8A0D97}"/>
              </a:ext>
            </a:extLst>
          </p:cNvPr>
          <p:cNvSpPr txBox="1"/>
          <p:nvPr/>
        </p:nvSpPr>
        <p:spPr>
          <a:xfrm>
            <a:off x="387458" y="813660"/>
            <a:ext cx="7942882" cy="1031629"/>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vi-VN" sz="1300" b="1" dirty="0">
                <a:latin typeface="Times New Roman" panose="02020603050405020304" pitchFamily="18" charset="0"/>
                <a:cs typeface="Times New Roman" panose="02020603050405020304" pitchFamily="18" charset="0"/>
              </a:rPr>
              <a:t>Postgresql</a:t>
            </a:r>
            <a:r>
              <a:rPr lang="en-US" sz="1300" b="1"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M</a:t>
            </a:r>
            <a:r>
              <a:rPr lang="vi-VN" sz="1300" dirty="0">
                <a:latin typeface="Times New Roman" panose="02020603050405020304" pitchFamily="18" charset="0"/>
                <a:cs typeface="Times New Roman" panose="02020603050405020304" pitchFamily="18" charset="0"/>
              </a:rPr>
              <a:t>ột hệ quản trị cơ sở dữ liệu mở rộng, có khả năng xử lý các loại dữ liệu khác nhau với tính năng mạnh mẽ và linh hoạt. Nó được phát triển và duy trì bởi một cộng đồng lớn các nhà phát triển trên khắp thế giới và được công nhận là một trong những hệ quản trị cơ sở dữ liệu phổ biến nhất hiện nay.</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Một</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số</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tính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năng</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nổi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bật</a:t>
            </a:r>
            <a:r>
              <a:rPr lang="en-US" sz="1300" b="1" dirty="0">
                <a:latin typeface="Times New Roman" panose="02020603050405020304" pitchFamily="18" charset="0"/>
                <a:cs typeface="Times New Roman" panose="02020603050405020304" pitchFamily="18" charset="0"/>
              </a:rPr>
              <a:t>:</a:t>
            </a:r>
            <a:endParaRPr lang="en-US" sz="13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61361DD-45DD-4692-B7D1-AD06B310F714}"/>
              </a:ext>
            </a:extLst>
          </p:cNvPr>
          <p:cNvSpPr txBox="1"/>
          <p:nvPr/>
        </p:nvSpPr>
        <p:spPr>
          <a:xfrm>
            <a:off x="798162" y="1769253"/>
            <a:ext cx="7532177" cy="2712089"/>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sz="1300" b="1" dirty="0" err="1">
                <a:latin typeface="Times New Roman" panose="02020603050405020304" pitchFamily="18" charset="0"/>
                <a:cs typeface="Times New Roman" panose="02020603050405020304" pitchFamily="18" charset="0"/>
              </a:rPr>
              <a:t>Tính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mở</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rộng</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và</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phân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phối</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PostgreSQL </a:t>
            </a:r>
            <a:r>
              <a:rPr lang="en-US" sz="1300" dirty="0" err="1">
                <a:latin typeface="Times New Roman" panose="02020603050405020304" pitchFamily="18" charset="0"/>
                <a:cs typeface="Times New Roman" panose="02020603050405020304" pitchFamily="18" charset="0"/>
              </a:rPr>
              <a:t>hỗ</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phân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phối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dữ</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liệu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nhiều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máy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chủ</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máy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ảo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phép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mở</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rộng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hệ</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theo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cầu</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Bảo mật cao:</a:t>
            </a:r>
            <a:r>
              <a:rPr lang="vi-VN" sz="1300" dirty="0">
                <a:latin typeface="Times New Roman" panose="02020603050405020304" pitchFamily="18" charset="0"/>
                <a:cs typeface="Times New Roman" panose="02020603050405020304" pitchFamily="18" charset="0"/>
              </a:rPr>
              <a:t> PostgreSQL cung cấp các tính năng bảo mật như SSL để bảo vệ dữ liệu và đảm bảo tính bảo mật trong quá trình truy cập và truy vấn dữ liệu.</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Cộng đồng lớn và hỗ trợ tốt:</a:t>
            </a:r>
            <a:r>
              <a:rPr lang="vi-VN" sz="1300" dirty="0">
                <a:latin typeface="Times New Roman" panose="02020603050405020304" pitchFamily="18" charset="0"/>
                <a:cs typeface="Times New Roman" panose="02020603050405020304" pitchFamily="18" charset="0"/>
              </a:rPr>
              <a:t> PostgreSQL có một cộng đồng lớn các nhà</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phát triển và người dùng trên khắp thế giới, cung cấp hỗ trợ thông qua diễn đàn, email</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và các kênh truyền thông xã hội.</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Tích hợp với các ngôn ngữ lập trình và framework:</a:t>
            </a:r>
            <a:r>
              <a:rPr lang="vi-VN" sz="1300" dirty="0">
                <a:latin typeface="Times New Roman" panose="02020603050405020304" pitchFamily="18" charset="0"/>
                <a:cs typeface="Times New Roman" panose="02020603050405020304" pitchFamily="18" charset="0"/>
              </a:rPr>
              <a:t> PostgreSQL có thể tích hợp dễ dàng với các ngôn ngữ lập trình phổ biến như Python, Java, Ruby, và PHP, cũng như với các framework như Django, Ruby on Rails và Spring.</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b="1" dirty="0">
                <a:latin typeface="Times New Roman" panose="02020603050405020304" pitchFamily="18" charset="0"/>
                <a:cs typeface="Times New Roman" panose="02020603050405020304" pitchFamily="18" charset="0"/>
              </a:rPr>
              <a:t>Cập nhật và phát triển liên tục:</a:t>
            </a:r>
            <a:r>
              <a:rPr lang="vi-VN" sz="1300" dirty="0">
                <a:latin typeface="Times New Roman" panose="02020603050405020304" pitchFamily="18" charset="0"/>
                <a:cs typeface="Times New Roman" panose="02020603050405020304" pitchFamily="18" charset="0"/>
              </a:rPr>
              <a:t> PostgreSQL có một chu kỳ phát triển nhanh chóng và liên tục, với các phiên bản mới được phát hành thường xuyên, mang lại các tính năng mới và cải thiện hiệu suất.</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53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740975" y="2345388"/>
            <a:ext cx="5545650" cy="8046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sz="2400" kern="0" dirty="0">
                <a:effectLst/>
                <a:latin typeface="Times New Roman" panose="02020603050405020304" pitchFamily="18" charset="0"/>
                <a:ea typeface="Calibri" panose="020F0502020204030204" pitchFamily="34" charset="0"/>
                <a:cs typeface="Times New Roman" panose="02020603050405020304" pitchFamily="18" charset="0"/>
              </a:rPr>
              <a:t>PHÂN TÍCH VÀ THIẾT KẾ</a:t>
            </a:r>
            <a:endParaRPr lang="en-US" sz="2400" dirty="0">
              <a:latin typeface="Times New Roman" panose="02020603050405020304" pitchFamily="18" charset="0"/>
              <a:cs typeface="Times New Roman" panose="02020603050405020304" pitchFamily="18"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04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S</a:t>
            </a:r>
            <a:r>
              <a:rPr lang="vi-VN" sz="2000" b="1" dirty="0">
                <a:latin typeface="Times New Roman" panose="02020603050405020304" pitchFamily="18" charset="0"/>
                <a:ea typeface="Calibri" panose="020F0502020204030204" pitchFamily="34" charset="0"/>
                <a:cs typeface="Times New Roman" panose="02020603050405020304" pitchFamily="18" charset="0"/>
              </a:rPr>
              <a:t>Ơ</a:t>
            </a:r>
            <a:r>
              <a:rPr lang="en-US" sz="2000" b="1" dirty="0">
                <a:latin typeface="Times New Roman" panose="02020603050405020304" pitchFamily="18" charset="0"/>
                <a:ea typeface="Calibri" panose="020F0502020204030204" pitchFamily="34" charset="0"/>
                <a:cs typeface="Times New Roman" panose="02020603050405020304" pitchFamily="18" charset="0"/>
              </a:rPr>
              <a:t> ĐỒ PHÂN RÃ CHỨC NĂNG</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55737A-7350-4D53-8989-F1D6077B401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8970" y="1118526"/>
            <a:ext cx="8733294" cy="3169920"/>
          </a:xfrm>
          <a:prstGeom prst="rect">
            <a:avLst/>
          </a:prstGeom>
        </p:spPr>
      </p:pic>
    </p:spTree>
    <p:extLst>
      <p:ext uri="{BB962C8B-B14F-4D97-AF65-F5344CB8AC3E}">
        <p14:creationId xmlns:p14="http://schemas.microsoft.com/office/powerpoint/2010/main" val="2157479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SƠ ĐỒ USE CASE TỔNG QUÁT</a:t>
            </a:r>
            <a:endParaRPr lang="en-US"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D5EBE9-448F-4259-9104-F624DE85EB3A}"/>
              </a:ext>
            </a:extLst>
          </p:cNvPr>
          <p:cNvPicPr/>
          <p:nvPr/>
        </p:nvPicPr>
        <p:blipFill>
          <a:blip r:embed="rId3"/>
          <a:stretch>
            <a:fillRect/>
          </a:stretch>
        </p:blipFill>
        <p:spPr>
          <a:xfrm>
            <a:off x="3409626" y="1170120"/>
            <a:ext cx="5136257" cy="3518557"/>
          </a:xfrm>
          <a:prstGeom prst="rect">
            <a:avLst/>
          </a:prstGeom>
        </p:spPr>
      </p:pic>
      <p:sp>
        <p:nvSpPr>
          <p:cNvPr id="2" name="TextBox 1">
            <a:extLst>
              <a:ext uri="{FF2B5EF4-FFF2-40B4-BE49-F238E27FC236}">
                <a16:creationId xmlns:a16="http://schemas.microsoft.com/office/drawing/2014/main" id="{EE24808D-7DBC-4589-BCAF-A6E5A57EB2A8}"/>
              </a:ext>
            </a:extLst>
          </p:cNvPr>
          <p:cNvSpPr txBox="1"/>
          <p:nvPr/>
        </p:nvSpPr>
        <p:spPr>
          <a:xfrm>
            <a:off x="240223" y="1170120"/>
            <a:ext cx="2936929" cy="311432"/>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nhân</a:t>
            </a:r>
            <a:r>
              <a:rPr lang="en-US" sz="1300"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43507F64-AECF-47B7-A6AE-274D32738CA2}"/>
              </a:ext>
            </a:extLst>
          </p:cNvPr>
          <p:cNvSpPr txBox="1"/>
          <p:nvPr/>
        </p:nvSpPr>
        <p:spPr>
          <a:xfrm>
            <a:off x="619932" y="1402596"/>
            <a:ext cx="2557220" cy="151176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dirty="0">
                <a:latin typeface="Times New Roman" panose="02020603050405020304" pitchFamily="18" charset="0"/>
                <a:cs typeface="Times New Roman" panose="02020603050405020304" pitchFamily="18" charset="0"/>
              </a:rPr>
              <a:t>Admin</a:t>
            </a:r>
          </a:p>
          <a:p>
            <a:pPr marL="285750" indent="-285750" algn="just">
              <a:lnSpc>
                <a:spcPct val="120000"/>
              </a:lnSpc>
              <a:buFont typeface="Wingdings" panose="05000000000000000000" pitchFamily="2" charset="2"/>
              <a:buChar char="Ø"/>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dirty="0" err="1">
                <a:latin typeface="Times New Roman" panose="02020603050405020304" pitchFamily="18" charset="0"/>
                <a:cs typeface="Times New Roman" panose="02020603050405020304" pitchFamily="18" charset="0"/>
              </a:rPr>
              <a:t>Giảng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dirty="0" err="1">
                <a:latin typeface="Times New Roman" panose="02020603050405020304" pitchFamily="18" charset="0"/>
                <a:cs typeface="Times New Roman" panose="02020603050405020304" pitchFamily="18" charset="0"/>
              </a:rPr>
              <a:t>Sinh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937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4713595" y="1606014"/>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40" name="Google Shape;2140;p37"/>
          <p:cNvSpPr txBox="1">
            <a:spLocks noGrp="1"/>
          </p:cNvSpPr>
          <p:nvPr>
            <p:ph type="subTitle" idx="1"/>
          </p:nvPr>
        </p:nvSpPr>
        <p:spPr>
          <a:xfrm>
            <a:off x="1639350" y="693179"/>
            <a:ext cx="3116167"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GIỚI THIỆU VÀ KHẢO SÁT</a:t>
            </a:r>
            <a:endParaRPr dirty="0">
              <a:latin typeface="Times New Roman" panose="02020603050405020304" pitchFamily="18" charset="0"/>
              <a:cs typeface="Times New Roman" panose="02020603050405020304" pitchFamily="18" charset="0"/>
            </a:endParaRPr>
          </a:p>
        </p:txBody>
      </p:sp>
      <p:sp>
        <p:nvSpPr>
          <p:cNvPr id="2141" name="Google Shape;2141;p37"/>
          <p:cNvSpPr txBox="1">
            <a:spLocks noGrp="1"/>
          </p:cNvSpPr>
          <p:nvPr>
            <p:ph type="subTitle" idx="3"/>
          </p:nvPr>
        </p:nvSpPr>
        <p:spPr>
          <a:xfrm>
            <a:off x="1623466" y="1760127"/>
            <a:ext cx="3225158"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GIỚI THIỆU VỀ CÔNG NGHỆ</a:t>
            </a:r>
            <a:endParaRPr dirty="0">
              <a:latin typeface="Times New Roman" panose="02020603050405020304" pitchFamily="18" charset="0"/>
              <a:cs typeface="Times New Roman" panose="02020603050405020304" pitchFamily="18" charset="0"/>
            </a:endParaRPr>
          </a:p>
        </p:txBody>
      </p:sp>
      <p:sp>
        <p:nvSpPr>
          <p:cNvPr id="2143" name="Google Shape;2143;p37"/>
          <p:cNvSpPr txBox="1">
            <a:spLocks noGrp="1"/>
          </p:cNvSpPr>
          <p:nvPr>
            <p:ph type="subTitle" idx="5"/>
          </p:nvPr>
        </p:nvSpPr>
        <p:spPr>
          <a:xfrm>
            <a:off x="1639350" y="2798252"/>
            <a:ext cx="2907792"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PHÂN TÍCH VÀ THIẾT KẾ</a:t>
            </a:r>
            <a:endParaRPr dirty="0">
              <a:latin typeface="Times New Roman" panose="02020603050405020304" pitchFamily="18" charset="0"/>
              <a:cs typeface="Times New Roman" panose="02020603050405020304" pitchFamily="18" charset="0"/>
            </a:endParaRPr>
          </a:p>
        </p:txBody>
      </p:sp>
      <p:sp>
        <p:nvSpPr>
          <p:cNvPr id="2145" name="Google Shape;2145;p37"/>
          <p:cNvSpPr txBox="1">
            <a:spLocks noGrp="1"/>
          </p:cNvSpPr>
          <p:nvPr>
            <p:ph type="subTitle" idx="7"/>
          </p:nvPr>
        </p:nvSpPr>
        <p:spPr>
          <a:xfrm>
            <a:off x="1655435" y="3740454"/>
            <a:ext cx="3112883" cy="78216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TRIỂN KHAI VÀ KẾT QUẢ ĐẠT ĐƯỢC</a:t>
            </a:r>
            <a:endParaRPr dirty="0">
              <a:latin typeface="Times New Roman" panose="02020603050405020304" pitchFamily="18" charset="0"/>
              <a:cs typeface="Times New Roman" panose="02020603050405020304" pitchFamily="18" charset="0"/>
            </a:endParaRPr>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TextBox 1">
            <a:extLst>
              <a:ext uri="{FF2B5EF4-FFF2-40B4-BE49-F238E27FC236}">
                <a16:creationId xmlns:a16="http://schemas.microsoft.com/office/drawing/2014/main" id="{1FB17D30-4985-4875-920C-D71F0A5C18FA}"/>
              </a:ext>
            </a:extLst>
          </p:cNvPr>
          <p:cNvSpPr txBox="1"/>
          <p:nvPr/>
        </p:nvSpPr>
        <p:spPr>
          <a:xfrm>
            <a:off x="4733304" y="309182"/>
            <a:ext cx="359433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NỘI DUNG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CHI TIẾT MỘT SỐ USE CASE</a:t>
            </a:r>
            <a:endParaRPr lang="en-US" sz="2000" b="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DF44BC0-047E-4170-817D-A3C417A8D40D}"/>
              </a:ext>
            </a:extLst>
          </p:cNvPr>
          <p:cNvGrpSpPr/>
          <p:nvPr/>
        </p:nvGrpSpPr>
        <p:grpSpPr>
          <a:xfrm>
            <a:off x="2709457" y="1418812"/>
            <a:ext cx="3725086" cy="2590162"/>
            <a:chOff x="-9328218" y="-2266950"/>
            <a:chExt cx="3725086" cy="2590162"/>
          </a:xfrm>
        </p:grpSpPr>
        <p:pic>
          <p:nvPicPr>
            <p:cNvPr id="6" name="Picture 5">
              <a:extLst>
                <a:ext uri="{FF2B5EF4-FFF2-40B4-BE49-F238E27FC236}">
                  <a16:creationId xmlns:a16="http://schemas.microsoft.com/office/drawing/2014/main" id="{F5D14852-B41E-4081-8F72-9EC930C66353}"/>
                </a:ext>
              </a:extLst>
            </p:cNvPr>
            <p:cNvPicPr/>
            <p:nvPr/>
          </p:nvPicPr>
          <p:blipFill>
            <a:blip r:embed="rId3"/>
            <a:stretch>
              <a:fillRect/>
            </a:stretch>
          </p:blipFill>
          <p:spPr>
            <a:xfrm>
              <a:off x="-9328218" y="-2266950"/>
              <a:ext cx="3714750" cy="2266950"/>
            </a:xfrm>
            <a:prstGeom prst="rect">
              <a:avLst/>
            </a:prstGeom>
          </p:spPr>
        </p:pic>
        <p:sp>
          <p:nvSpPr>
            <p:cNvPr id="5" name="TextBox 4">
              <a:extLst>
                <a:ext uri="{FF2B5EF4-FFF2-40B4-BE49-F238E27FC236}">
                  <a16:creationId xmlns:a16="http://schemas.microsoft.com/office/drawing/2014/main" id="{254D5881-67AE-41C9-B213-25328B095C69}"/>
                </a:ext>
              </a:extLst>
            </p:cNvPr>
            <p:cNvSpPr txBox="1"/>
            <p:nvPr/>
          </p:nvSpPr>
          <p:spPr>
            <a:xfrm>
              <a:off x="-9319098" y="11780"/>
              <a:ext cx="3715966" cy="311432"/>
            </a:xfrm>
            <a:prstGeom prst="rect">
              <a:avLst/>
            </a:prstGeom>
            <a:noFill/>
          </p:spPr>
          <p:txBody>
            <a:bodyPr wrap="square" rtlCol="0">
              <a:spAutoFit/>
            </a:bodyPr>
            <a:lstStyle/>
            <a:p>
              <a:pPr algn="ctr">
                <a:lnSpc>
                  <a:spcPct val="120000"/>
                </a:lnSpc>
              </a:pPr>
              <a:r>
                <a:rPr lang="en-US" sz="1300" dirty="0" err="1">
                  <a:latin typeface="Times New Roman" panose="02020603050405020304" pitchFamily="18" charset="0"/>
                  <a:cs typeface="Times New Roman" panose="02020603050405020304" pitchFamily="18" charset="0"/>
                </a:rPr>
                <a:t>Sơ</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đồ</a:t>
              </a:r>
              <a:r>
                <a:rPr lang="en-US" sz="1300" dirty="0">
                  <a:latin typeface="Times New Roman" panose="02020603050405020304" pitchFamily="18" charset="0"/>
                  <a:cs typeface="Times New Roman" panose="02020603050405020304" pitchFamily="18" charset="0"/>
                </a:rPr>
                <a:t> use case </a:t>
              </a:r>
              <a:r>
                <a:rPr lang="en-US" sz="1300" dirty="0" err="1">
                  <a:latin typeface="Times New Roman" panose="02020603050405020304" pitchFamily="18" charset="0"/>
                  <a:cs typeface="Times New Roman" panose="02020603050405020304" pitchFamily="18" charset="0"/>
                </a:rPr>
                <a:t>đăng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nhập</a:t>
              </a:r>
              <a:endParaRPr lang="en-US" sz="1300" dirty="0">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75376814-506E-414E-AC2C-EE750F7162F8}"/>
              </a:ext>
            </a:extLst>
          </p:cNvPr>
          <p:cNvGrpSpPr/>
          <p:nvPr/>
        </p:nvGrpSpPr>
        <p:grpSpPr>
          <a:xfrm>
            <a:off x="1710196" y="1344527"/>
            <a:ext cx="5732727" cy="3296749"/>
            <a:chOff x="-9329435" y="1418812"/>
            <a:chExt cx="5732727" cy="3296749"/>
          </a:xfrm>
        </p:grpSpPr>
        <p:pic>
          <p:nvPicPr>
            <p:cNvPr id="8" name="Picture 7">
              <a:extLst>
                <a:ext uri="{FF2B5EF4-FFF2-40B4-BE49-F238E27FC236}">
                  <a16:creationId xmlns:a16="http://schemas.microsoft.com/office/drawing/2014/main" id="{479F4C95-5C4E-4764-82E7-1AA26AB02F31}"/>
                </a:ext>
              </a:extLst>
            </p:cNvPr>
            <p:cNvPicPr/>
            <p:nvPr/>
          </p:nvPicPr>
          <p:blipFill>
            <a:blip r:embed="rId4"/>
            <a:stretch>
              <a:fillRect/>
            </a:stretch>
          </p:blipFill>
          <p:spPr>
            <a:xfrm>
              <a:off x="-9328218" y="1418812"/>
              <a:ext cx="5731510" cy="2967355"/>
            </a:xfrm>
            <a:prstGeom prst="rect">
              <a:avLst/>
            </a:prstGeom>
          </p:spPr>
        </p:pic>
        <p:sp>
          <p:nvSpPr>
            <p:cNvPr id="9" name="TextBox 8">
              <a:extLst>
                <a:ext uri="{FF2B5EF4-FFF2-40B4-BE49-F238E27FC236}">
                  <a16:creationId xmlns:a16="http://schemas.microsoft.com/office/drawing/2014/main" id="{C7EBA30E-EEA8-4684-AB51-FEB0DBB59E59}"/>
                </a:ext>
              </a:extLst>
            </p:cNvPr>
            <p:cNvSpPr txBox="1"/>
            <p:nvPr/>
          </p:nvSpPr>
          <p:spPr>
            <a:xfrm>
              <a:off x="-9329435" y="4404129"/>
              <a:ext cx="5731509"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use case quản lý sinh viên</a:t>
              </a:r>
              <a:endParaRPr lang="en-US" sz="1300"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96345685-753F-4B95-9A88-7483742141B8}"/>
              </a:ext>
            </a:extLst>
          </p:cNvPr>
          <p:cNvGrpSpPr/>
          <p:nvPr/>
        </p:nvGrpSpPr>
        <p:grpSpPr>
          <a:xfrm>
            <a:off x="1690740" y="1418812"/>
            <a:ext cx="5741847" cy="3237052"/>
            <a:chOff x="-9329436" y="5291833"/>
            <a:chExt cx="5741847" cy="3237052"/>
          </a:xfrm>
        </p:grpSpPr>
        <p:pic>
          <p:nvPicPr>
            <p:cNvPr id="10" name="Picture 9">
              <a:extLst>
                <a:ext uri="{FF2B5EF4-FFF2-40B4-BE49-F238E27FC236}">
                  <a16:creationId xmlns:a16="http://schemas.microsoft.com/office/drawing/2014/main" id="{EEF64086-524D-4597-8550-CA51FDAC847E}"/>
                </a:ext>
              </a:extLst>
            </p:cNvPr>
            <p:cNvPicPr/>
            <p:nvPr/>
          </p:nvPicPr>
          <p:blipFill>
            <a:blip r:embed="rId5"/>
            <a:stretch>
              <a:fillRect/>
            </a:stretch>
          </p:blipFill>
          <p:spPr>
            <a:xfrm>
              <a:off x="-9329436" y="5291833"/>
              <a:ext cx="5731510" cy="2886710"/>
            </a:xfrm>
            <a:prstGeom prst="rect">
              <a:avLst/>
            </a:prstGeom>
          </p:spPr>
        </p:pic>
        <p:sp>
          <p:nvSpPr>
            <p:cNvPr id="11" name="TextBox 10">
              <a:extLst>
                <a:ext uri="{FF2B5EF4-FFF2-40B4-BE49-F238E27FC236}">
                  <a16:creationId xmlns:a16="http://schemas.microsoft.com/office/drawing/2014/main" id="{D1042455-B500-4255-AFA9-CBF6BBE7F49E}"/>
                </a:ext>
              </a:extLst>
            </p:cNvPr>
            <p:cNvSpPr txBox="1"/>
            <p:nvPr/>
          </p:nvSpPr>
          <p:spPr>
            <a:xfrm>
              <a:off x="-9319098" y="8217453"/>
              <a:ext cx="5731509"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use case quản lý điểm với quyền quản trị viên và giảng viên</a:t>
              </a:r>
              <a:endParaRPr lang="en-US" sz="1300" dirty="0">
                <a:latin typeface="Times New Roman" panose="02020603050405020304" pitchFamily="18"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294705D2-1DFD-4C21-94C8-4D41CD8B92AE}"/>
              </a:ext>
            </a:extLst>
          </p:cNvPr>
          <p:cNvGrpSpPr/>
          <p:nvPr/>
        </p:nvGrpSpPr>
        <p:grpSpPr>
          <a:xfrm>
            <a:off x="1732086" y="2032894"/>
            <a:ext cx="5731510" cy="1801142"/>
            <a:chOff x="0" y="5834691"/>
            <a:chExt cx="5731510" cy="1801142"/>
          </a:xfrm>
        </p:grpSpPr>
        <p:pic>
          <p:nvPicPr>
            <p:cNvPr id="12" name="Picture 11">
              <a:extLst>
                <a:ext uri="{FF2B5EF4-FFF2-40B4-BE49-F238E27FC236}">
                  <a16:creationId xmlns:a16="http://schemas.microsoft.com/office/drawing/2014/main" id="{EFF735C1-F01E-4FC5-A62D-E538F9E6E77F}"/>
                </a:ext>
              </a:extLst>
            </p:cNvPr>
            <p:cNvPicPr/>
            <p:nvPr/>
          </p:nvPicPr>
          <p:blipFill>
            <a:blip r:embed="rId6"/>
            <a:stretch>
              <a:fillRect/>
            </a:stretch>
          </p:blipFill>
          <p:spPr>
            <a:xfrm>
              <a:off x="0" y="5834691"/>
              <a:ext cx="5731510" cy="1489710"/>
            </a:xfrm>
            <a:prstGeom prst="rect">
              <a:avLst/>
            </a:prstGeom>
          </p:spPr>
        </p:pic>
        <p:sp>
          <p:nvSpPr>
            <p:cNvPr id="13" name="TextBox 12">
              <a:extLst>
                <a:ext uri="{FF2B5EF4-FFF2-40B4-BE49-F238E27FC236}">
                  <a16:creationId xmlns:a16="http://schemas.microsoft.com/office/drawing/2014/main" id="{8ADDA693-51BD-42BF-975C-A9B2E8BEC518}"/>
                </a:ext>
              </a:extLst>
            </p:cNvPr>
            <p:cNvSpPr txBox="1"/>
            <p:nvPr/>
          </p:nvSpPr>
          <p:spPr>
            <a:xfrm>
              <a:off x="0" y="7324401"/>
              <a:ext cx="5731509"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use case quản lý điểm với quyền sinh viên</a:t>
              </a:r>
              <a:endParaRPr lang="en-US" sz="1300" dirty="0">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0B0C328B-7BBA-4EAD-8294-3132F31EA647}"/>
              </a:ext>
            </a:extLst>
          </p:cNvPr>
          <p:cNvGrpSpPr/>
          <p:nvPr/>
        </p:nvGrpSpPr>
        <p:grpSpPr>
          <a:xfrm>
            <a:off x="1710195" y="1504568"/>
            <a:ext cx="5731510" cy="2356132"/>
            <a:chOff x="12056475" y="-2808592"/>
            <a:chExt cx="5731510" cy="2356132"/>
          </a:xfrm>
        </p:grpSpPr>
        <p:pic>
          <p:nvPicPr>
            <p:cNvPr id="14" name="Picture 13">
              <a:extLst>
                <a:ext uri="{FF2B5EF4-FFF2-40B4-BE49-F238E27FC236}">
                  <a16:creationId xmlns:a16="http://schemas.microsoft.com/office/drawing/2014/main" id="{88044E71-36AE-462C-94AE-7BFD3846C30B}"/>
                </a:ext>
              </a:extLst>
            </p:cNvPr>
            <p:cNvPicPr/>
            <p:nvPr/>
          </p:nvPicPr>
          <p:blipFill>
            <a:blip r:embed="rId7"/>
            <a:stretch>
              <a:fillRect/>
            </a:stretch>
          </p:blipFill>
          <p:spPr>
            <a:xfrm>
              <a:off x="12056475" y="-2808592"/>
              <a:ext cx="5731510" cy="2044700"/>
            </a:xfrm>
            <a:prstGeom prst="rect">
              <a:avLst/>
            </a:prstGeom>
          </p:spPr>
        </p:pic>
        <p:sp>
          <p:nvSpPr>
            <p:cNvPr id="15" name="TextBox 14">
              <a:extLst>
                <a:ext uri="{FF2B5EF4-FFF2-40B4-BE49-F238E27FC236}">
                  <a16:creationId xmlns:a16="http://schemas.microsoft.com/office/drawing/2014/main" id="{77E4627A-CBDF-4AA7-8B20-A689953EEC9B}"/>
                </a:ext>
              </a:extLst>
            </p:cNvPr>
            <p:cNvSpPr txBox="1"/>
            <p:nvPr/>
          </p:nvSpPr>
          <p:spPr>
            <a:xfrm>
              <a:off x="12056475" y="-763892"/>
              <a:ext cx="5731509"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use case báo cáo thống kê</a:t>
              </a:r>
              <a:endParaRPr lang="en-US" sz="1300"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60EBEAE8-BECE-4A85-BCD6-9FB68A4CD625}"/>
              </a:ext>
            </a:extLst>
          </p:cNvPr>
          <p:cNvGrpSpPr/>
          <p:nvPr/>
        </p:nvGrpSpPr>
        <p:grpSpPr>
          <a:xfrm>
            <a:off x="1708976" y="975507"/>
            <a:ext cx="5731510" cy="3773320"/>
            <a:chOff x="12056474" y="703719"/>
            <a:chExt cx="5731510" cy="3773320"/>
          </a:xfrm>
        </p:grpSpPr>
        <p:pic>
          <p:nvPicPr>
            <p:cNvPr id="16" name="Picture 15">
              <a:extLst>
                <a:ext uri="{FF2B5EF4-FFF2-40B4-BE49-F238E27FC236}">
                  <a16:creationId xmlns:a16="http://schemas.microsoft.com/office/drawing/2014/main" id="{F7DE8008-6D64-454F-A3AE-4CB4BB1CC255}"/>
                </a:ext>
              </a:extLst>
            </p:cNvPr>
            <p:cNvPicPr/>
            <p:nvPr/>
          </p:nvPicPr>
          <p:blipFill>
            <a:blip r:embed="rId8"/>
            <a:stretch>
              <a:fillRect/>
            </a:stretch>
          </p:blipFill>
          <p:spPr>
            <a:xfrm>
              <a:off x="12056474" y="703719"/>
              <a:ext cx="5731510" cy="3424555"/>
            </a:xfrm>
            <a:prstGeom prst="rect">
              <a:avLst/>
            </a:prstGeom>
          </p:spPr>
        </p:pic>
        <p:sp>
          <p:nvSpPr>
            <p:cNvPr id="17" name="TextBox 16">
              <a:extLst>
                <a:ext uri="{FF2B5EF4-FFF2-40B4-BE49-F238E27FC236}">
                  <a16:creationId xmlns:a16="http://schemas.microsoft.com/office/drawing/2014/main" id="{09232B75-BFD1-42CD-8622-3E219DBB4533}"/>
                </a:ext>
              </a:extLst>
            </p:cNvPr>
            <p:cNvSpPr txBox="1"/>
            <p:nvPr/>
          </p:nvSpPr>
          <p:spPr>
            <a:xfrm>
              <a:off x="12056475" y="4165607"/>
              <a:ext cx="5731509"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use case quản lý tài khoản với quyền quản trị viên</a:t>
              </a:r>
              <a:endParaRPr lang="en-US" sz="1300" dirty="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DA64DCBA-179E-4572-B837-CAF52147FEFC}"/>
              </a:ext>
            </a:extLst>
          </p:cNvPr>
          <p:cNvGrpSpPr/>
          <p:nvPr/>
        </p:nvGrpSpPr>
        <p:grpSpPr>
          <a:xfrm>
            <a:off x="2012336" y="1542284"/>
            <a:ext cx="5731510" cy="2680009"/>
            <a:chOff x="12056474" y="5595885"/>
            <a:chExt cx="5731510" cy="2680009"/>
          </a:xfrm>
        </p:grpSpPr>
        <p:pic>
          <p:nvPicPr>
            <p:cNvPr id="18" name="Picture 17">
              <a:extLst>
                <a:ext uri="{FF2B5EF4-FFF2-40B4-BE49-F238E27FC236}">
                  <a16:creationId xmlns:a16="http://schemas.microsoft.com/office/drawing/2014/main" id="{B8653367-01C0-4B37-AE6D-BACCDF25FB8B}"/>
                </a:ext>
              </a:extLst>
            </p:cNvPr>
            <p:cNvPicPr/>
            <p:nvPr/>
          </p:nvPicPr>
          <p:blipFill>
            <a:blip r:embed="rId9"/>
            <a:stretch>
              <a:fillRect/>
            </a:stretch>
          </p:blipFill>
          <p:spPr>
            <a:xfrm>
              <a:off x="12056474" y="5595885"/>
              <a:ext cx="5731510" cy="2336800"/>
            </a:xfrm>
            <a:prstGeom prst="rect">
              <a:avLst/>
            </a:prstGeom>
          </p:spPr>
        </p:pic>
        <p:sp>
          <p:nvSpPr>
            <p:cNvPr id="19" name="TextBox 18">
              <a:extLst>
                <a:ext uri="{FF2B5EF4-FFF2-40B4-BE49-F238E27FC236}">
                  <a16:creationId xmlns:a16="http://schemas.microsoft.com/office/drawing/2014/main" id="{5A7B23F4-4E7B-4F90-B04E-7F6945C0F37B}"/>
                </a:ext>
              </a:extLst>
            </p:cNvPr>
            <p:cNvSpPr txBox="1"/>
            <p:nvPr/>
          </p:nvSpPr>
          <p:spPr>
            <a:xfrm>
              <a:off x="12056474" y="7964462"/>
              <a:ext cx="5731509"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use case quản lý tài khoản với quyền giảng viên, sinh viên</a:t>
              </a:r>
              <a:endParaRPr lang="en-US" sz="13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7970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nodeType="clickEffect">
                                  <p:stCondLst>
                                    <p:cond delay="0"/>
                                  </p:stCondLst>
                                  <p:childTnLst>
                                    <p:animEffect transition="out" filter="wipe(down)">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4" fill="hold" nodeType="clickEffect">
                                  <p:stCondLst>
                                    <p:cond delay="0"/>
                                  </p:stCondLst>
                                  <p:childTnLst>
                                    <p:animEffect transition="out" filter="wipe(down)">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xit" presetSubtype="4" fill="hold" nodeType="clickEffect">
                                  <p:stCondLst>
                                    <p:cond delay="0"/>
                                  </p:stCondLst>
                                  <p:childTnLst>
                                    <p:animEffect transition="out" filter="wipe(down)">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nodeType="clickEffect">
                                  <p:stCondLst>
                                    <p:cond delay="0"/>
                                  </p:stCondLst>
                                  <p:childTnLst>
                                    <p:animEffect transition="out" filter="wipe(down)">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S</a:t>
            </a:r>
            <a:r>
              <a:rPr lang="vi-VN" sz="2000" b="1" dirty="0">
                <a:latin typeface="Times New Roman" panose="02020603050405020304" pitchFamily="18" charset="0"/>
                <a:ea typeface="Calibri" panose="020F0502020204030204" pitchFamily="34" charset="0"/>
                <a:cs typeface="Times New Roman" panose="02020603050405020304" pitchFamily="18" charset="0"/>
              </a:rPr>
              <a:t>Ơ</a:t>
            </a:r>
            <a:r>
              <a:rPr lang="en-US" sz="2000" b="1" dirty="0">
                <a:latin typeface="Times New Roman" panose="02020603050405020304" pitchFamily="18" charset="0"/>
                <a:ea typeface="Calibri" panose="020F0502020204030204" pitchFamily="34" charset="0"/>
                <a:cs typeface="Times New Roman" panose="02020603050405020304" pitchFamily="18" charset="0"/>
              </a:rPr>
              <a:t> ĐỒ ACTIVITY CÁC LUỒNG XỬ LÝ CHÍNH</a:t>
            </a:r>
            <a:endParaRPr lang="en-US" sz="2000" b="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4FBB1DC9-4981-4EE4-BE81-2E27F5DA51F0}"/>
              </a:ext>
            </a:extLst>
          </p:cNvPr>
          <p:cNvGrpSpPr/>
          <p:nvPr/>
        </p:nvGrpSpPr>
        <p:grpSpPr>
          <a:xfrm>
            <a:off x="2621603" y="645891"/>
            <a:ext cx="3978613" cy="4478154"/>
            <a:chOff x="-9805481" y="-3437149"/>
            <a:chExt cx="3978613" cy="4478154"/>
          </a:xfrm>
        </p:grpSpPr>
        <p:pic>
          <p:nvPicPr>
            <p:cNvPr id="6" name="Picture 5">
              <a:extLst>
                <a:ext uri="{FF2B5EF4-FFF2-40B4-BE49-F238E27FC236}">
                  <a16:creationId xmlns:a16="http://schemas.microsoft.com/office/drawing/2014/main" id="{A69B4B78-3E28-4C47-AFF0-5D77FD7C9408}"/>
                </a:ext>
              </a:extLst>
            </p:cNvPr>
            <p:cNvPicPr/>
            <p:nvPr/>
          </p:nvPicPr>
          <p:blipFill>
            <a:blip r:embed="rId3">
              <a:extLst>
                <a:ext uri="{28A0092B-C50C-407E-A947-70E740481C1C}">
                  <a14:useLocalDpi xmlns:a14="http://schemas.microsoft.com/office/drawing/2010/main" val="0"/>
                </a:ext>
              </a:extLst>
            </a:blip>
            <a:stretch>
              <a:fillRect/>
            </a:stretch>
          </p:blipFill>
          <p:spPr>
            <a:xfrm>
              <a:off x="-9776298" y="-3437149"/>
              <a:ext cx="3949430" cy="4140868"/>
            </a:xfrm>
            <a:prstGeom prst="rect">
              <a:avLst/>
            </a:prstGeom>
          </p:spPr>
        </p:pic>
        <p:sp>
          <p:nvSpPr>
            <p:cNvPr id="5" name="TextBox 4">
              <a:extLst>
                <a:ext uri="{FF2B5EF4-FFF2-40B4-BE49-F238E27FC236}">
                  <a16:creationId xmlns:a16="http://schemas.microsoft.com/office/drawing/2014/main" id="{AF1B210E-01DD-453F-9CDB-E239B0BFD419}"/>
                </a:ext>
              </a:extLst>
            </p:cNvPr>
            <p:cNvSpPr txBox="1"/>
            <p:nvPr/>
          </p:nvSpPr>
          <p:spPr>
            <a:xfrm>
              <a:off x="-9805481" y="729573"/>
              <a:ext cx="3949430"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activity chức năng đăng nhập</a:t>
              </a:r>
              <a:endParaRPr lang="en-US" sz="1300" dirty="0">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0D0A67E4-EAC5-4A3F-8482-2BE2B8680703}"/>
              </a:ext>
            </a:extLst>
          </p:cNvPr>
          <p:cNvGrpSpPr/>
          <p:nvPr/>
        </p:nvGrpSpPr>
        <p:grpSpPr>
          <a:xfrm>
            <a:off x="2582693" y="645630"/>
            <a:ext cx="3978613" cy="4491210"/>
            <a:chOff x="15097328" y="-3099863"/>
            <a:chExt cx="3978613" cy="4491210"/>
          </a:xfrm>
        </p:grpSpPr>
        <p:pic>
          <p:nvPicPr>
            <p:cNvPr id="8" name="Picture 7">
              <a:extLst>
                <a:ext uri="{FF2B5EF4-FFF2-40B4-BE49-F238E27FC236}">
                  <a16:creationId xmlns:a16="http://schemas.microsoft.com/office/drawing/2014/main" id="{C7B65B1E-EAD7-4EF0-9BE4-8138F1764B51}"/>
                </a:ext>
              </a:extLst>
            </p:cNvPr>
            <p:cNvPicPr/>
            <p:nvPr/>
          </p:nvPicPr>
          <p:blipFill>
            <a:blip r:embed="rId4">
              <a:extLst>
                <a:ext uri="{28A0092B-C50C-407E-A947-70E740481C1C}">
                  <a14:useLocalDpi xmlns:a14="http://schemas.microsoft.com/office/drawing/2010/main" val="0"/>
                </a:ext>
              </a:extLst>
            </a:blip>
            <a:stretch>
              <a:fillRect/>
            </a:stretch>
          </p:blipFill>
          <p:spPr>
            <a:xfrm>
              <a:off x="15097328" y="-3099863"/>
              <a:ext cx="3949430" cy="4140868"/>
            </a:xfrm>
            <a:prstGeom prst="rect">
              <a:avLst/>
            </a:prstGeom>
          </p:spPr>
        </p:pic>
        <p:sp>
          <p:nvSpPr>
            <p:cNvPr id="9" name="TextBox 8">
              <a:extLst>
                <a:ext uri="{FF2B5EF4-FFF2-40B4-BE49-F238E27FC236}">
                  <a16:creationId xmlns:a16="http://schemas.microsoft.com/office/drawing/2014/main" id="{785B7983-F198-471A-9F78-B39476DCEA9B}"/>
                </a:ext>
              </a:extLst>
            </p:cNvPr>
            <p:cNvSpPr txBox="1"/>
            <p:nvPr/>
          </p:nvSpPr>
          <p:spPr>
            <a:xfrm>
              <a:off x="15126511" y="1079915"/>
              <a:ext cx="3949430"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activity chức năng xem danh sách</a:t>
              </a:r>
              <a:endParaRPr lang="en-US" sz="1300" dirty="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906BBEBA-A483-41B9-9829-59DDE404F080}"/>
              </a:ext>
            </a:extLst>
          </p:cNvPr>
          <p:cNvGrpSpPr/>
          <p:nvPr/>
        </p:nvGrpSpPr>
        <p:grpSpPr>
          <a:xfrm>
            <a:off x="2529190" y="645354"/>
            <a:ext cx="3978614" cy="4487635"/>
            <a:chOff x="15068144" y="1993151"/>
            <a:chExt cx="3978614" cy="4487635"/>
          </a:xfrm>
        </p:grpSpPr>
        <p:pic>
          <p:nvPicPr>
            <p:cNvPr id="10" name="Picture 9">
              <a:extLst>
                <a:ext uri="{FF2B5EF4-FFF2-40B4-BE49-F238E27FC236}">
                  <a16:creationId xmlns:a16="http://schemas.microsoft.com/office/drawing/2014/main" id="{FBED1987-0C7C-46E4-ABD9-7DA3E3CD9E95}"/>
                </a:ext>
              </a:extLst>
            </p:cNvPr>
            <p:cNvPicPr/>
            <p:nvPr/>
          </p:nvPicPr>
          <p:blipFill>
            <a:blip r:embed="rId5">
              <a:extLst>
                <a:ext uri="{28A0092B-C50C-407E-A947-70E740481C1C}">
                  <a14:useLocalDpi xmlns:a14="http://schemas.microsoft.com/office/drawing/2010/main" val="0"/>
                </a:ext>
              </a:extLst>
            </a:blip>
            <a:stretch>
              <a:fillRect/>
            </a:stretch>
          </p:blipFill>
          <p:spPr>
            <a:xfrm>
              <a:off x="15097328" y="1993151"/>
              <a:ext cx="3949430" cy="4140868"/>
            </a:xfrm>
            <a:prstGeom prst="rect">
              <a:avLst/>
            </a:prstGeom>
          </p:spPr>
        </p:pic>
        <p:sp>
          <p:nvSpPr>
            <p:cNvPr id="11" name="TextBox 10">
              <a:extLst>
                <a:ext uri="{FF2B5EF4-FFF2-40B4-BE49-F238E27FC236}">
                  <a16:creationId xmlns:a16="http://schemas.microsoft.com/office/drawing/2014/main" id="{713AA382-F25B-4DC9-B52A-D5E44A6CB1AA}"/>
                </a:ext>
              </a:extLst>
            </p:cNvPr>
            <p:cNvSpPr txBox="1"/>
            <p:nvPr/>
          </p:nvSpPr>
          <p:spPr>
            <a:xfrm>
              <a:off x="15068144" y="6169354"/>
              <a:ext cx="3949430"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activity thêm/sửa bản ghi</a:t>
              </a:r>
              <a:endParaRPr lang="en-US" sz="1300"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1A3C27A7-E6AE-45E3-83E4-D09AF2FA3814}"/>
              </a:ext>
            </a:extLst>
          </p:cNvPr>
          <p:cNvGrpSpPr/>
          <p:nvPr/>
        </p:nvGrpSpPr>
        <p:grpSpPr>
          <a:xfrm>
            <a:off x="2543784" y="632629"/>
            <a:ext cx="3949431" cy="4493478"/>
            <a:chOff x="9854119" y="-3060953"/>
            <a:chExt cx="3949431" cy="4493478"/>
          </a:xfrm>
        </p:grpSpPr>
        <p:pic>
          <p:nvPicPr>
            <p:cNvPr id="12" name="Picture 11">
              <a:extLst>
                <a:ext uri="{FF2B5EF4-FFF2-40B4-BE49-F238E27FC236}">
                  <a16:creationId xmlns:a16="http://schemas.microsoft.com/office/drawing/2014/main" id="{38804672-89C2-4940-B915-262179C124E8}"/>
                </a:ext>
              </a:extLst>
            </p:cNvPr>
            <p:cNvPicPr/>
            <p:nvPr/>
          </p:nvPicPr>
          <p:blipFill>
            <a:blip r:embed="rId6">
              <a:extLst>
                <a:ext uri="{28A0092B-C50C-407E-A947-70E740481C1C}">
                  <a14:useLocalDpi xmlns:a14="http://schemas.microsoft.com/office/drawing/2010/main" val="0"/>
                </a:ext>
              </a:extLst>
            </a:blip>
            <a:stretch>
              <a:fillRect/>
            </a:stretch>
          </p:blipFill>
          <p:spPr>
            <a:xfrm>
              <a:off x="9854120" y="-3060953"/>
              <a:ext cx="3949430" cy="4140868"/>
            </a:xfrm>
            <a:prstGeom prst="rect">
              <a:avLst/>
            </a:prstGeom>
          </p:spPr>
        </p:pic>
        <p:sp>
          <p:nvSpPr>
            <p:cNvPr id="13" name="TextBox 12">
              <a:extLst>
                <a:ext uri="{FF2B5EF4-FFF2-40B4-BE49-F238E27FC236}">
                  <a16:creationId xmlns:a16="http://schemas.microsoft.com/office/drawing/2014/main" id="{23985B4B-F958-46B3-A2B3-7D5CA3F671A8}"/>
                </a:ext>
              </a:extLst>
            </p:cNvPr>
            <p:cNvSpPr txBox="1"/>
            <p:nvPr/>
          </p:nvSpPr>
          <p:spPr>
            <a:xfrm>
              <a:off x="9854119" y="1121093"/>
              <a:ext cx="3949430"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activity xóa bản ghi</a:t>
              </a:r>
              <a:endParaRPr lang="en-US" sz="1300" dirty="0">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47D3C9B0-7ADE-45BB-AD4D-883A75096376}"/>
              </a:ext>
            </a:extLst>
          </p:cNvPr>
          <p:cNvGrpSpPr/>
          <p:nvPr/>
        </p:nvGrpSpPr>
        <p:grpSpPr>
          <a:xfrm>
            <a:off x="2577828" y="620815"/>
            <a:ext cx="3949431" cy="4503908"/>
            <a:chOff x="9854118" y="2314064"/>
            <a:chExt cx="3949431" cy="4503908"/>
          </a:xfrm>
        </p:grpSpPr>
        <p:pic>
          <p:nvPicPr>
            <p:cNvPr id="14" name="Picture 13">
              <a:extLst>
                <a:ext uri="{FF2B5EF4-FFF2-40B4-BE49-F238E27FC236}">
                  <a16:creationId xmlns:a16="http://schemas.microsoft.com/office/drawing/2014/main" id="{9C76D63C-B21A-41CF-92A2-287E001185F5}"/>
                </a:ext>
              </a:extLst>
            </p:cNvPr>
            <p:cNvPicPr/>
            <p:nvPr/>
          </p:nvPicPr>
          <p:blipFill>
            <a:blip r:embed="rId7">
              <a:extLst>
                <a:ext uri="{28A0092B-C50C-407E-A947-70E740481C1C}">
                  <a14:useLocalDpi xmlns:a14="http://schemas.microsoft.com/office/drawing/2010/main" val="0"/>
                </a:ext>
              </a:extLst>
            </a:blip>
            <a:stretch>
              <a:fillRect/>
            </a:stretch>
          </p:blipFill>
          <p:spPr>
            <a:xfrm>
              <a:off x="9854119" y="2314064"/>
              <a:ext cx="3949430" cy="4166722"/>
            </a:xfrm>
            <a:prstGeom prst="rect">
              <a:avLst/>
            </a:prstGeom>
          </p:spPr>
        </p:pic>
        <p:sp>
          <p:nvSpPr>
            <p:cNvPr id="15" name="TextBox 14">
              <a:extLst>
                <a:ext uri="{FF2B5EF4-FFF2-40B4-BE49-F238E27FC236}">
                  <a16:creationId xmlns:a16="http://schemas.microsoft.com/office/drawing/2014/main" id="{21695631-DE58-4138-BA8A-287C2CE34B83}"/>
                </a:ext>
              </a:extLst>
            </p:cNvPr>
            <p:cNvSpPr txBox="1"/>
            <p:nvPr/>
          </p:nvSpPr>
          <p:spPr>
            <a:xfrm>
              <a:off x="9854118" y="6506540"/>
              <a:ext cx="3949430"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activity xem báo cáo thống kê</a:t>
              </a:r>
              <a:endParaRPr lang="en-US" sz="1300" dirty="0">
                <a:latin typeface="Times New Roman" panose="02020603050405020304" pitchFamily="18" charset="0"/>
                <a:cs typeface="Times New Roman" panose="02020603050405020304" pitchFamily="18" charset="0"/>
              </a:endParaRPr>
            </a:p>
          </p:txBody>
        </p:sp>
      </p:grpSp>
      <p:grpSp>
        <p:nvGrpSpPr>
          <p:cNvPr id="28" name="Group 27">
            <a:extLst>
              <a:ext uri="{FF2B5EF4-FFF2-40B4-BE49-F238E27FC236}">
                <a16:creationId xmlns:a16="http://schemas.microsoft.com/office/drawing/2014/main" id="{67A74361-2B60-499C-8093-F26090B4BCA0}"/>
              </a:ext>
            </a:extLst>
          </p:cNvPr>
          <p:cNvGrpSpPr/>
          <p:nvPr/>
        </p:nvGrpSpPr>
        <p:grpSpPr>
          <a:xfrm>
            <a:off x="2548647" y="625899"/>
            <a:ext cx="3978613" cy="4526546"/>
            <a:chOff x="2295729" y="4397425"/>
            <a:chExt cx="3978613" cy="4526546"/>
          </a:xfrm>
        </p:grpSpPr>
        <p:pic>
          <p:nvPicPr>
            <p:cNvPr id="16" name="Picture 15">
              <a:extLst>
                <a:ext uri="{FF2B5EF4-FFF2-40B4-BE49-F238E27FC236}">
                  <a16:creationId xmlns:a16="http://schemas.microsoft.com/office/drawing/2014/main" id="{05233067-572D-4FC1-950E-9E6FDC3B1E75}"/>
                </a:ext>
              </a:extLst>
            </p:cNvPr>
            <p:cNvPicPr/>
            <p:nvPr/>
          </p:nvPicPr>
          <p:blipFill>
            <a:blip r:embed="rId8">
              <a:extLst>
                <a:ext uri="{28A0092B-C50C-407E-A947-70E740481C1C}">
                  <a14:useLocalDpi xmlns:a14="http://schemas.microsoft.com/office/drawing/2010/main" val="0"/>
                </a:ext>
              </a:extLst>
            </a:blip>
            <a:stretch>
              <a:fillRect/>
            </a:stretch>
          </p:blipFill>
          <p:spPr>
            <a:xfrm>
              <a:off x="2295729" y="4397425"/>
              <a:ext cx="3978613" cy="4166722"/>
            </a:xfrm>
            <a:prstGeom prst="rect">
              <a:avLst/>
            </a:prstGeom>
          </p:spPr>
        </p:pic>
        <p:sp>
          <p:nvSpPr>
            <p:cNvPr id="18" name="TextBox 17">
              <a:extLst>
                <a:ext uri="{FF2B5EF4-FFF2-40B4-BE49-F238E27FC236}">
                  <a16:creationId xmlns:a16="http://schemas.microsoft.com/office/drawing/2014/main" id="{371EDC85-A83D-442E-A7B5-7C69C2DD6B1F}"/>
                </a:ext>
              </a:extLst>
            </p:cNvPr>
            <p:cNvSpPr txBox="1"/>
            <p:nvPr/>
          </p:nvSpPr>
          <p:spPr>
            <a:xfrm>
              <a:off x="2295729" y="8612539"/>
              <a:ext cx="3949430"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activity tìm kiếm dữ liệu ở màn hình danh sách</a:t>
              </a:r>
              <a:endParaRPr lang="en-US" sz="1300" dirty="0">
                <a:latin typeface="Times New Roman" panose="02020603050405020304" pitchFamily="18"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FA3B7039-FAB3-4861-8134-EF60FD630CE7}"/>
              </a:ext>
            </a:extLst>
          </p:cNvPr>
          <p:cNvGrpSpPr/>
          <p:nvPr/>
        </p:nvGrpSpPr>
        <p:grpSpPr>
          <a:xfrm>
            <a:off x="2550831" y="625899"/>
            <a:ext cx="3949430" cy="4488147"/>
            <a:chOff x="-2714017" y="4436106"/>
            <a:chExt cx="3949430" cy="4488147"/>
          </a:xfrm>
        </p:grpSpPr>
        <p:pic>
          <p:nvPicPr>
            <p:cNvPr id="19" name="Picture 18">
              <a:extLst>
                <a:ext uri="{FF2B5EF4-FFF2-40B4-BE49-F238E27FC236}">
                  <a16:creationId xmlns:a16="http://schemas.microsoft.com/office/drawing/2014/main" id="{CAA527ED-B4BD-4954-BB7A-C4DB93FFA743}"/>
                </a:ext>
              </a:extLst>
            </p:cNvPr>
            <p:cNvPicPr/>
            <p:nvPr/>
          </p:nvPicPr>
          <p:blipFill>
            <a:blip r:embed="rId9">
              <a:extLst>
                <a:ext uri="{28A0092B-C50C-407E-A947-70E740481C1C}">
                  <a14:useLocalDpi xmlns:a14="http://schemas.microsoft.com/office/drawing/2010/main" val="0"/>
                </a:ext>
              </a:extLst>
            </a:blip>
            <a:stretch>
              <a:fillRect/>
            </a:stretch>
          </p:blipFill>
          <p:spPr>
            <a:xfrm>
              <a:off x="-2714017" y="4436106"/>
              <a:ext cx="3920247" cy="4140868"/>
            </a:xfrm>
            <a:prstGeom prst="rect">
              <a:avLst/>
            </a:prstGeom>
          </p:spPr>
        </p:pic>
        <p:sp>
          <p:nvSpPr>
            <p:cNvPr id="20" name="TextBox 19">
              <a:extLst>
                <a:ext uri="{FF2B5EF4-FFF2-40B4-BE49-F238E27FC236}">
                  <a16:creationId xmlns:a16="http://schemas.microsoft.com/office/drawing/2014/main" id="{3B347645-47E8-42D4-915B-AEEAC8E83B4B}"/>
                </a:ext>
              </a:extLst>
            </p:cNvPr>
            <p:cNvSpPr txBox="1"/>
            <p:nvPr/>
          </p:nvSpPr>
          <p:spPr>
            <a:xfrm>
              <a:off x="-2714017" y="8612821"/>
              <a:ext cx="3949430"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activity nhập điểm từ excel</a:t>
              </a:r>
              <a:endParaRPr lang="en-US" sz="1300" dirty="0">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86362008-4004-40CF-BFFE-C1A97905AC5B}"/>
              </a:ext>
            </a:extLst>
          </p:cNvPr>
          <p:cNvGrpSpPr/>
          <p:nvPr/>
        </p:nvGrpSpPr>
        <p:grpSpPr>
          <a:xfrm>
            <a:off x="2558042" y="623169"/>
            <a:ext cx="3949430" cy="4511545"/>
            <a:chOff x="-9776298" y="1966178"/>
            <a:chExt cx="3949430" cy="4511545"/>
          </a:xfrm>
        </p:grpSpPr>
        <p:pic>
          <p:nvPicPr>
            <p:cNvPr id="21" name="Picture 20">
              <a:extLst>
                <a:ext uri="{FF2B5EF4-FFF2-40B4-BE49-F238E27FC236}">
                  <a16:creationId xmlns:a16="http://schemas.microsoft.com/office/drawing/2014/main" id="{10E967CB-E0C1-4005-BBF7-4BC4D1E581BA}"/>
                </a:ext>
              </a:extLst>
            </p:cNvPr>
            <p:cNvPicPr/>
            <p:nvPr/>
          </p:nvPicPr>
          <p:blipFill>
            <a:blip r:embed="rId10">
              <a:extLst>
                <a:ext uri="{28A0092B-C50C-407E-A947-70E740481C1C}">
                  <a14:useLocalDpi xmlns:a14="http://schemas.microsoft.com/office/drawing/2010/main" val="0"/>
                </a:ext>
              </a:extLst>
            </a:blip>
            <a:stretch>
              <a:fillRect/>
            </a:stretch>
          </p:blipFill>
          <p:spPr>
            <a:xfrm>
              <a:off x="-9776298" y="1966178"/>
              <a:ext cx="3920247" cy="4167841"/>
            </a:xfrm>
            <a:prstGeom prst="rect">
              <a:avLst/>
            </a:prstGeom>
          </p:spPr>
        </p:pic>
        <p:sp>
          <p:nvSpPr>
            <p:cNvPr id="23" name="TextBox 22">
              <a:extLst>
                <a:ext uri="{FF2B5EF4-FFF2-40B4-BE49-F238E27FC236}">
                  <a16:creationId xmlns:a16="http://schemas.microsoft.com/office/drawing/2014/main" id="{CFDDD992-E0D6-4EB1-AAA9-3DE19B88AEEC}"/>
                </a:ext>
              </a:extLst>
            </p:cNvPr>
            <p:cNvSpPr txBox="1"/>
            <p:nvPr/>
          </p:nvSpPr>
          <p:spPr>
            <a:xfrm>
              <a:off x="-9776298" y="6166291"/>
              <a:ext cx="3949430" cy="311432"/>
            </a:xfrm>
            <a:prstGeom prst="rect">
              <a:avLst/>
            </a:prstGeom>
            <a:noFill/>
          </p:spPr>
          <p:txBody>
            <a:bodyPr wrap="square" rtlCol="0">
              <a:spAutoFit/>
            </a:bodyPr>
            <a:lstStyle/>
            <a:p>
              <a:pPr algn="ctr">
                <a:lnSpc>
                  <a:spcPct val="120000"/>
                </a:lnSpc>
              </a:pPr>
              <a:r>
                <a:rPr lang="vi-VN" sz="1300" dirty="0">
                  <a:latin typeface="Times New Roman" panose="02020603050405020304" pitchFamily="18" charset="0"/>
                  <a:cs typeface="Times New Roman" panose="02020603050405020304" pitchFamily="18" charset="0"/>
                </a:rPr>
                <a:t>Sơ đồ activity xuất danh sách điểm ra excel</a:t>
              </a:r>
              <a:endParaRPr lang="en-US" sz="13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41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25"/>
                                        </p:tgtEl>
                                      </p:cBhvr>
                                    </p:animEffect>
                                    <p:set>
                                      <p:cBhvr>
                                        <p:cTn id="46" dur="1" fill="hold">
                                          <p:stCondLst>
                                            <p:cond delay="499"/>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28"/>
                                        </p:tgtEl>
                                      </p:cBhvr>
                                    </p:animEffect>
                                    <p:set>
                                      <p:cBhvr>
                                        <p:cTn id="66" dur="1" fill="hold">
                                          <p:stCondLst>
                                            <p:cond delay="499"/>
                                          </p:stCondLst>
                                        </p:cTn>
                                        <p:tgtEl>
                                          <p:spTgt spid="2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29"/>
                                        </p:tgtEl>
                                      </p:cBhvr>
                                    </p:animEffect>
                                    <p:set>
                                      <p:cBhvr>
                                        <p:cTn id="76" dur="1" fill="hold">
                                          <p:stCondLst>
                                            <p:cond delay="499"/>
                                          </p:stCondLst>
                                        </p:cTn>
                                        <p:tgtEl>
                                          <p:spTgt spid="2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30"/>
                                        </p:tgtEl>
                                      </p:cBhvr>
                                    </p:animEffect>
                                    <p:set>
                                      <p:cBhvr>
                                        <p:cTn id="86"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THIẾT KẾ C</a:t>
            </a:r>
            <a:r>
              <a:rPr lang="vi-VN" sz="2000" b="1" dirty="0">
                <a:latin typeface="Times New Roman" panose="02020603050405020304" pitchFamily="18" charset="0"/>
                <a:ea typeface="Calibri" panose="020F0502020204030204" pitchFamily="34" charset="0"/>
                <a:cs typeface="Times New Roman" panose="02020603050405020304" pitchFamily="18" charset="0"/>
              </a:rPr>
              <a:t>Ơ</a:t>
            </a:r>
            <a:r>
              <a:rPr lang="en-US" sz="2000" b="1" dirty="0">
                <a:latin typeface="Times New Roman" panose="02020603050405020304" pitchFamily="18" charset="0"/>
                <a:ea typeface="Calibri" panose="020F0502020204030204" pitchFamily="34" charset="0"/>
                <a:cs typeface="Times New Roman" panose="02020603050405020304" pitchFamily="18" charset="0"/>
              </a:rPr>
              <a:t> SỞ DỮ LIỆU</a:t>
            </a:r>
            <a:endParaRPr lang="en-US" sz="20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83DF691-9F1F-4B85-AAF1-9206FDDB334F}"/>
              </a:ext>
            </a:extLst>
          </p:cNvPr>
          <p:cNvPicPr>
            <a:picLocks noChangeAspect="1"/>
          </p:cNvPicPr>
          <p:nvPr/>
        </p:nvPicPr>
        <p:blipFill>
          <a:blip r:embed="rId3"/>
          <a:stretch>
            <a:fillRect/>
          </a:stretch>
        </p:blipFill>
        <p:spPr>
          <a:xfrm>
            <a:off x="1046028" y="900216"/>
            <a:ext cx="7051943" cy="3939675"/>
          </a:xfrm>
          <a:prstGeom prst="rect">
            <a:avLst/>
          </a:prstGeom>
        </p:spPr>
      </p:pic>
    </p:spTree>
    <p:extLst>
      <p:ext uri="{BB962C8B-B14F-4D97-AF65-F5344CB8AC3E}">
        <p14:creationId xmlns:p14="http://schemas.microsoft.com/office/powerpoint/2010/main" val="1078130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THIẾT KẾ C</a:t>
            </a:r>
            <a:r>
              <a:rPr lang="vi-VN" sz="2000" b="1" dirty="0">
                <a:latin typeface="Times New Roman" panose="02020603050405020304" pitchFamily="18" charset="0"/>
                <a:ea typeface="Calibri" panose="020F0502020204030204" pitchFamily="34" charset="0"/>
                <a:cs typeface="Times New Roman" panose="02020603050405020304" pitchFamily="18" charset="0"/>
              </a:rPr>
              <a:t>Ơ</a:t>
            </a:r>
            <a:r>
              <a:rPr lang="en-US" sz="2000" b="1" dirty="0">
                <a:latin typeface="Times New Roman" panose="02020603050405020304" pitchFamily="18" charset="0"/>
                <a:ea typeface="Calibri" panose="020F0502020204030204" pitchFamily="34" charset="0"/>
                <a:cs typeface="Times New Roman" panose="02020603050405020304" pitchFamily="18" charset="0"/>
              </a:rPr>
              <a:t> SỞ DỮ LIỆU</a:t>
            </a:r>
            <a:endParaRPr lang="en-US" sz="2000" b="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8581EFB1-CC9D-48FE-BF9C-A6BE0F3291DE}"/>
              </a:ext>
            </a:extLst>
          </p:cNvPr>
          <p:cNvGrpSpPr/>
          <p:nvPr/>
        </p:nvGrpSpPr>
        <p:grpSpPr>
          <a:xfrm>
            <a:off x="99388" y="1424731"/>
            <a:ext cx="8945224" cy="3486884"/>
            <a:chOff x="99387" y="1102990"/>
            <a:chExt cx="8945224" cy="3486884"/>
          </a:xfrm>
        </p:grpSpPr>
        <p:pic>
          <p:nvPicPr>
            <p:cNvPr id="3" name="Picture 2">
              <a:extLst>
                <a:ext uri="{FF2B5EF4-FFF2-40B4-BE49-F238E27FC236}">
                  <a16:creationId xmlns:a16="http://schemas.microsoft.com/office/drawing/2014/main" id="{1B2741FE-5077-4D32-888D-2BEFE3CE3678}"/>
                </a:ext>
              </a:extLst>
            </p:cNvPr>
            <p:cNvPicPr>
              <a:picLocks noChangeAspect="1"/>
            </p:cNvPicPr>
            <p:nvPr/>
          </p:nvPicPr>
          <p:blipFill>
            <a:blip r:embed="rId3"/>
            <a:stretch>
              <a:fillRect/>
            </a:stretch>
          </p:blipFill>
          <p:spPr>
            <a:xfrm>
              <a:off x="99388" y="1102990"/>
              <a:ext cx="4472612" cy="1538502"/>
            </a:xfrm>
            <a:prstGeom prst="rect">
              <a:avLst/>
            </a:prstGeom>
          </p:spPr>
        </p:pic>
        <p:pic>
          <p:nvPicPr>
            <p:cNvPr id="4" name="Picture 3">
              <a:extLst>
                <a:ext uri="{FF2B5EF4-FFF2-40B4-BE49-F238E27FC236}">
                  <a16:creationId xmlns:a16="http://schemas.microsoft.com/office/drawing/2014/main" id="{F6CD8C74-5D48-4AF8-8F4E-AFE760B4931A}"/>
                </a:ext>
              </a:extLst>
            </p:cNvPr>
            <p:cNvPicPr>
              <a:picLocks noChangeAspect="1"/>
            </p:cNvPicPr>
            <p:nvPr/>
          </p:nvPicPr>
          <p:blipFill>
            <a:blip r:embed="rId4"/>
            <a:stretch>
              <a:fillRect/>
            </a:stretch>
          </p:blipFill>
          <p:spPr>
            <a:xfrm>
              <a:off x="99387" y="2807803"/>
              <a:ext cx="4472611" cy="1782071"/>
            </a:xfrm>
            <a:prstGeom prst="rect">
              <a:avLst/>
            </a:prstGeom>
          </p:spPr>
        </p:pic>
        <p:pic>
          <p:nvPicPr>
            <p:cNvPr id="5" name="Picture 4">
              <a:extLst>
                <a:ext uri="{FF2B5EF4-FFF2-40B4-BE49-F238E27FC236}">
                  <a16:creationId xmlns:a16="http://schemas.microsoft.com/office/drawing/2014/main" id="{C9101CD7-F530-4D2C-AE9D-93D9B0937E20}"/>
                </a:ext>
              </a:extLst>
            </p:cNvPr>
            <p:cNvPicPr>
              <a:picLocks noChangeAspect="1"/>
            </p:cNvPicPr>
            <p:nvPr/>
          </p:nvPicPr>
          <p:blipFill>
            <a:blip r:embed="rId5"/>
            <a:stretch>
              <a:fillRect/>
            </a:stretch>
          </p:blipFill>
          <p:spPr>
            <a:xfrm>
              <a:off x="4572000" y="1102990"/>
              <a:ext cx="4472611" cy="1538502"/>
            </a:xfrm>
            <a:prstGeom prst="rect">
              <a:avLst/>
            </a:prstGeom>
          </p:spPr>
        </p:pic>
        <p:pic>
          <p:nvPicPr>
            <p:cNvPr id="6" name="Picture 5">
              <a:extLst>
                <a:ext uri="{FF2B5EF4-FFF2-40B4-BE49-F238E27FC236}">
                  <a16:creationId xmlns:a16="http://schemas.microsoft.com/office/drawing/2014/main" id="{FAE7DBFD-7BD4-4280-83A4-7DD163DADFFF}"/>
                </a:ext>
              </a:extLst>
            </p:cNvPr>
            <p:cNvPicPr>
              <a:picLocks noChangeAspect="1"/>
            </p:cNvPicPr>
            <p:nvPr/>
          </p:nvPicPr>
          <p:blipFill>
            <a:blip r:embed="rId6"/>
            <a:stretch>
              <a:fillRect/>
            </a:stretch>
          </p:blipFill>
          <p:spPr>
            <a:xfrm>
              <a:off x="4571998" y="2796475"/>
              <a:ext cx="4472611" cy="1628290"/>
            </a:xfrm>
            <a:prstGeom prst="rect">
              <a:avLst/>
            </a:prstGeom>
          </p:spPr>
        </p:pic>
      </p:grpSp>
      <p:pic>
        <p:nvPicPr>
          <p:cNvPr id="8" name="Picture 7">
            <a:extLst>
              <a:ext uri="{FF2B5EF4-FFF2-40B4-BE49-F238E27FC236}">
                <a16:creationId xmlns:a16="http://schemas.microsoft.com/office/drawing/2014/main" id="{2A816531-5CE5-4184-90F1-5545F4B2F2AE}"/>
              </a:ext>
            </a:extLst>
          </p:cNvPr>
          <p:cNvPicPr>
            <a:picLocks noChangeAspect="1"/>
          </p:cNvPicPr>
          <p:nvPr/>
        </p:nvPicPr>
        <p:blipFill>
          <a:blip r:embed="rId7"/>
          <a:stretch>
            <a:fillRect/>
          </a:stretch>
        </p:blipFill>
        <p:spPr>
          <a:xfrm>
            <a:off x="1559643" y="896260"/>
            <a:ext cx="6636896" cy="4094858"/>
          </a:xfrm>
          <a:prstGeom prst="rect">
            <a:avLst/>
          </a:prstGeom>
        </p:spPr>
      </p:pic>
      <p:pic>
        <p:nvPicPr>
          <p:cNvPr id="9" name="Picture 8">
            <a:extLst>
              <a:ext uri="{FF2B5EF4-FFF2-40B4-BE49-F238E27FC236}">
                <a16:creationId xmlns:a16="http://schemas.microsoft.com/office/drawing/2014/main" id="{EC8AFC2B-6492-4AE1-900A-C4196ACDF5C1}"/>
              </a:ext>
            </a:extLst>
          </p:cNvPr>
          <p:cNvPicPr>
            <a:picLocks noChangeAspect="1"/>
          </p:cNvPicPr>
          <p:nvPr/>
        </p:nvPicPr>
        <p:blipFill>
          <a:blip r:embed="rId8"/>
          <a:stretch>
            <a:fillRect/>
          </a:stretch>
        </p:blipFill>
        <p:spPr>
          <a:xfrm>
            <a:off x="1359559" y="792927"/>
            <a:ext cx="7037064" cy="4214751"/>
          </a:xfrm>
          <a:prstGeom prst="rect">
            <a:avLst/>
          </a:prstGeom>
        </p:spPr>
      </p:pic>
      <p:grpSp>
        <p:nvGrpSpPr>
          <p:cNvPr id="15" name="Group 14">
            <a:extLst>
              <a:ext uri="{FF2B5EF4-FFF2-40B4-BE49-F238E27FC236}">
                <a16:creationId xmlns:a16="http://schemas.microsoft.com/office/drawing/2014/main" id="{4E279302-8734-4BDC-A191-420335723798}"/>
              </a:ext>
            </a:extLst>
          </p:cNvPr>
          <p:cNvGrpSpPr/>
          <p:nvPr/>
        </p:nvGrpSpPr>
        <p:grpSpPr>
          <a:xfrm>
            <a:off x="1" y="874828"/>
            <a:ext cx="9143999" cy="4176810"/>
            <a:chOff x="0" y="916103"/>
            <a:chExt cx="9143999" cy="4176810"/>
          </a:xfrm>
        </p:grpSpPr>
        <p:pic>
          <p:nvPicPr>
            <p:cNvPr id="10" name="Picture 9">
              <a:extLst>
                <a:ext uri="{FF2B5EF4-FFF2-40B4-BE49-F238E27FC236}">
                  <a16:creationId xmlns:a16="http://schemas.microsoft.com/office/drawing/2014/main" id="{370F95C9-78B4-4E46-8174-560B67B10A7B}"/>
                </a:ext>
              </a:extLst>
            </p:cNvPr>
            <p:cNvPicPr>
              <a:picLocks noChangeAspect="1"/>
            </p:cNvPicPr>
            <p:nvPr/>
          </p:nvPicPr>
          <p:blipFill>
            <a:blip r:embed="rId9"/>
            <a:stretch>
              <a:fillRect/>
            </a:stretch>
          </p:blipFill>
          <p:spPr>
            <a:xfrm>
              <a:off x="0" y="916103"/>
              <a:ext cx="4269725" cy="1795850"/>
            </a:xfrm>
            <a:prstGeom prst="rect">
              <a:avLst/>
            </a:prstGeom>
          </p:spPr>
        </p:pic>
        <p:pic>
          <p:nvPicPr>
            <p:cNvPr id="11" name="Picture 10">
              <a:extLst>
                <a:ext uri="{FF2B5EF4-FFF2-40B4-BE49-F238E27FC236}">
                  <a16:creationId xmlns:a16="http://schemas.microsoft.com/office/drawing/2014/main" id="{9AEDBFEA-B9AB-4B64-B5D4-5E857702FB3E}"/>
                </a:ext>
              </a:extLst>
            </p:cNvPr>
            <p:cNvPicPr>
              <a:picLocks noChangeAspect="1"/>
            </p:cNvPicPr>
            <p:nvPr/>
          </p:nvPicPr>
          <p:blipFill>
            <a:blip r:embed="rId10"/>
            <a:stretch>
              <a:fillRect/>
            </a:stretch>
          </p:blipFill>
          <p:spPr>
            <a:xfrm>
              <a:off x="4450261" y="916104"/>
              <a:ext cx="4675226" cy="1795850"/>
            </a:xfrm>
            <a:prstGeom prst="rect">
              <a:avLst/>
            </a:prstGeom>
          </p:spPr>
        </p:pic>
        <p:pic>
          <p:nvPicPr>
            <p:cNvPr id="12" name="Picture 11">
              <a:extLst>
                <a:ext uri="{FF2B5EF4-FFF2-40B4-BE49-F238E27FC236}">
                  <a16:creationId xmlns:a16="http://schemas.microsoft.com/office/drawing/2014/main" id="{6162F388-00B5-4044-85D0-2E29F5B15D66}"/>
                </a:ext>
              </a:extLst>
            </p:cNvPr>
            <p:cNvPicPr>
              <a:picLocks noChangeAspect="1"/>
            </p:cNvPicPr>
            <p:nvPr/>
          </p:nvPicPr>
          <p:blipFill>
            <a:blip r:embed="rId11"/>
            <a:stretch>
              <a:fillRect/>
            </a:stretch>
          </p:blipFill>
          <p:spPr>
            <a:xfrm>
              <a:off x="0" y="2749667"/>
              <a:ext cx="4269725" cy="1404902"/>
            </a:xfrm>
            <a:prstGeom prst="rect">
              <a:avLst/>
            </a:prstGeom>
          </p:spPr>
        </p:pic>
        <p:pic>
          <p:nvPicPr>
            <p:cNvPr id="13" name="Picture 12">
              <a:extLst>
                <a:ext uri="{FF2B5EF4-FFF2-40B4-BE49-F238E27FC236}">
                  <a16:creationId xmlns:a16="http://schemas.microsoft.com/office/drawing/2014/main" id="{66FEF7C8-451F-43A5-A0A3-046310402282}"/>
                </a:ext>
              </a:extLst>
            </p:cNvPr>
            <p:cNvPicPr>
              <a:picLocks noChangeAspect="1"/>
            </p:cNvPicPr>
            <p:nvPr/>
          </p:nvPicPr>
          <p:blipFill>
            <a:blip r:embed="rId12"/>
            <a:stretch>
              <a:fillRect/>
            </a:stretch>
          </p:blipFill>
          <p:spPr>
            <a:xfrm>
              <a:off x="4450260" y="2924339"/>
              <a:ext cx="4693739" cy="2019895"/>
            </a:xfrm>
            <a:prstGeom prst="rect">
              <a:avLst/>
            </a:prstGeom>
          </p:spPr>
        </p:pic>
        <p:pic>
          <p:nvPicPr>
            <p:cNvPr id="14" name="Picture 13">
              <a:extLst>
                <a:ext uri="{FF2B5EF4-FFF2-40B4-BE49-F238E27FC236}">
                  <a16:creationId xmlns:a16="http://schemas.microsoft.com/office/drawing/2014/main" id="{17734097-B60D-44CE-8480-73396431A04F}"/>
                </a:ext>
              </a:extLst>
            </p:cNvPr>
            <p:cNvPicPr>
              <a:picLocks noChangeAspect="1"/>
            </p:cNvPicPr>
            <p:nvPr/>
          </p:nvPicPr>
          <p:blipFill>
            <a:blip r:embed="rId13"/>
            <a:stretch>
              <a:fillRect/>
            </a:stretch>
          </p:blipFill>
          <p:spPr>
            <a:xfrm>
              <a:off x="0" y="4154569"/>
              <a:ext cx="4269725" cy="938344"/>
            </a:xfrm>
            <a:prstGeom prst="rect">
              <a:avLst/>
            </a:prstGeom>
          </p:spPr>
        </p:pic>
      </p:grpSp>
      <p:pic>
        <p:nvPicPr>
          <p:cNvPr id="16" name="Picture 15">
            <a:extLst>
              <a:ext uri="{FF2B5EF4-FFF2-40B4-BE49-F238E27FC236}">
                <a16:creationId xmlns:a16="http://schemas.microsoft.com/office/drawing/2014/main" id="{E53858AD-09EB-4E13-8FC9-1653FE2DCCC1}"/>
              </a:ext>
            </a:extLst>
          </p:cNvPr>
          <p:cNvPicPr>
            <a:picLocks noChangeAspect="1"/>
          </p:cNvPicPr>
          <p:nvPr/>
        </p:nvPicPr>
        <p:blipFill>
          <a:blip r:embed="rId14"/>
          <a:stretch>
            <a:fillRect/>
          </a:stretch>
        </p:blipFill>
        <p:spPr>
          <a:xfrm>
            <a:off x="1214283" y="846185"/>
            <a:ext cx="7319982" cy="4108233"/>
          </a:xfrm>
          <a:prstGeom prst="rect">
            <a:avLst/>
          </a:prstGeom>
        </p:spPr>
      </p:pic>
    </p:spTree>
    <p:extLst>
      <p:ext uri="{BB962C8B-B14F-4D97-AF65-F5344CB8AC3E}">
        <p14:creationId xmlns:p14="http://schemas.microsoft.com/office/powerpoint/2010/main" val="109707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MÔ HÌNH QUAN HỆ</a:t>
            </a:r>
            <a:endParaRPr lang="en-US"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1FD17BB-B6B6-47DA-A70E-DC06473E4D27}"/>
              </a:ext>
            </a:extLst>
          </p:cNvPr>
          <p:cNvPicPr/>
          <p:nvPr/>
        </p:nvPicPr>
        <p:blipFill>
          <a:blip r:embed="rId3"/>
          <a:stretch>
            <a:fillRect/>
          </a:stretch>
        </p:blipFill>
        <p:spPr>
          <a:xfrm>
            <a:off x="1691957" y="1024309"/>
            <a:ext cx="5760085" cy="3482340"/>
          </a:xfrm>
          <a:prstGeom prst="rect">
            <a:avLst/>
          </a:prstGeom>
        </p:spPr>
      </p:pic>
    </p:spTree>
    <p:extLst>
      <p:ext uri="{BB962C8B-B14F-4D97-AF65-F5344CB8AC3E}">
        <p14:creationId xmlns:p14="http://schemas.microsoft.com/office/powerpoint/2010/main" val="374798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307792" y="2174910"/>
            <a:ext cx="4295615" cy="1636824"/>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sz="2400" kern="0" dirty="0">
                <a:effectLst/>
                <a:latin typeface="Times New Roman" panose="02020603050405020304" pitchFamily="18" charset="0"/>
                <a:ea typeface="Calibri" panose="020F0502020204030204" pitchFamily="34" charset="0"/>
                <a:cs typeface="Times New Roman" panose="02020603050405020304" pitchFamily="18" charset="0"/>
              </a:rPr>
              <a:t>TRIỂN KHAI VÀ KẾT QUẢ ĐẠT Đ</a:t>
            </a:r>
            <a:r>
              <a:rPr lang="vi-VN" sz="2400" kern="0" dirty="0">
                <a:effectLst/>
                <a:latin typeface="Times New Roman" panose="02020603050405020304" pitchFamily="18" charset="0"/>
                <a:ea typeface="Calibri" panose="020F0502020204030204" pitchFamily="34" charset="0"/>
                <a:cs typeface="Times New Roman" panose="02020603050405020304" pitchFamily="18" charset="0"/>
              </a:rPr>
              <a:t>Ư</a:t>
            </a:r>
            <a:r>
              <a:rPr lang="en-US" sz="2400" dirty="0">
                <a:latin typeface="Times New Roman" panose="02020603050405020304" pitchFamily="18" charset="0"/>
                <a:ea typeface="Calibri" panose="020F0502020204030204" pitchFamily="34" charset="0"/>
                <a:cs typeface="Times New Roman" panose="02020603050405020304" pitchFamily="18" charset="0"/>
              </a:rPr>
              <a:t>ỢC</a:t>
            </a:r>
            <a:endParaRPr lang="en-US" sz="2400" dirty="0">
              <a:latin typeface="Times New Roman" panose="02020603050405020304" pitchFamily="18" charset="0"/>
              <a:cs typeface="Times New Roman" panose="02020603050405020304" pitchFamily="18"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04</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3511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TRIỂN KHAI CH</a:t>
            </a:r>
            <a:r>
              <a:rPr lang="vi-VN" sz="2000" b="1" dirty="0">
                <a:latin typeface="Times New Roman" panose="02020603050405020304" pitchFamily="18" charset="0"/>
                <a:cs typeface="Times New Roman" panose="02020603050405020304" pitchFamily="18" charset="0"/>
              </a:rPr>
              <a:t>Ư</a:t>
            </a:r>
            <a:r>
              <a:rPr lang="en-US" sz="2000" b="1" dirty="0">
                <a:latin typeface="Times New Roman" panose="02020603050405020304" pitchFamily="18" charset="0"/>
                <a:cs typeface="Times New Roman" panose="02020603050405020304" pitchFamily="18" charset="0"/>
              </a:rPr>
              <a:t>ƠNG TRÌNH</a:t>
            </a:r>
          </a:p>
        </p:txBody>
      </p:sp>
      <p:sp>
        <p:nvSpPr>
          <p:cNvPr id="3" name="TextBox 2">
            <a:extLst>
              <a:ext uri="{FF2B5EF4-FFF2-40B4-BE49-F238E27FC236}">
                <a16:creationId xmlns:a16="http://schemas.microsoft.com/office/drawing/2014/main" id="{219A5AA0-608B-492D-A4DD-1B44FE8A0D97}"/>
              </a:ext>
            </a:extLst>
          </p:cNvPr>
          <p:cNvSpPr txBox="1"/>
          <p:nvPr/>
        </p:nvSpPr>
        <p:spPr>
          <a:xfrm>
            <a:off x="387458" y="875652"/>
            <a:ext cx="7942882" cy="429413"/>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2000" b="1" dirty="0" err="1">
                <a:latin typeface="Times New Roman" panose="02020603050405020304" pitchFamily="18" charset="0"/>
                <a:cs typeface="Times New Roman" panose="02020603050405020304" pitchFamily="18" charset="0"/>
              </a:rPr>
              <a:t>Công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cụ</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lập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trình</a:t>
            </a:r>
            <a:r>
              <a:rPr lang="en-US" sz="2000" b="1"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703251E0-DA5B-4699-B4A8-57C17836DA11}"/>
              </a:ext>
            </a:extLst>
          </p:cNvPr>
          <p:cNvSpPr txBox="1"/>
          <p:nvPr/>
        </p:nvSpPr>
        <p:spPr>
          <a:xfrm>
            <a:off x="774914" y="1216623"/>
            <a:ext cx="7555425" cy="1168077"/>
          </a:xfrm>
          <a:prstGeom prst="rect">
            <a:avLst/>
          </a:prstGeom>
          <a:noFill/>
        </p:spPr>
        <p:txBody>
          <a:bodyPr wrap="square" rtlCol="0">
            <a:spAutoFit/>
          </a:bodyPr>
          <a:lstStyle/>
          <a:p>
            <a:pPr marL="342900" indent="-342900" algn="just">
              <a:lnSpc>
                <a:spcPct val="12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Frontend:</a:t>
            </a:r>
            <a:r>
              <a:rPr lang="en-US" sz="2000" dirty="0">
                <a:latin typeface="Times New Roman" panose="02020603050405020304" pitchFamily="18" charset="0"/>
                <a:cs typeface="Times New Roman" panose="02020603050405020304" pitchFamily="18" charset="0"/>
              </a:rPr>
              <a:t> Visual Studio Code</a:t>
            </a:r>
          </a:p>
          <a:p>
            <a:pPr marL="342900" indent="-342900" algn="just">
              <a:lnSpc>
                <a:spcPct val="12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Backend: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VisualStudio</a:t>
            </a:r>
            <a:r>
              <a:rPr lang="en-US" sz="2000" dirty="0">
                <a:latin typeface="Times New Roman" panose="02020603050405020304" pitchFamily="18" charset="0"/>
                <a:cs typeface="Times New Roman" panose="02020603050405020304" pitchFamily="18" charset="0"/>
              </a:rPr>
              <a:t> 2022</a:t>
            </a:r>
          </a:p>
          <a:p>
            <a:pPr marL="342900" indent="-342900" algn="just">
              <a:lnSpc>
                <a:spcPct val="12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Database: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DBeaver</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2169D00-3518-4C61-B223-14ECFABBCB50}"/>
              </a:ext>
            </a:extLst>
          </p:cNvPr>
          <p:cNvSpPr txBox="1"/>
          <p:nvPr/>
        </p:nvSpPr>
        <p:spPr>
          <a:xfrm>
            <a:off x="387457" y="2276217"/>
            <a:ext cx="7942882" cy="429413"/>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2000" b="1" dirty="0" err="1">
                <a:latin typeface="Times New Roman" panose="02020603050405020304" pitchFamily="18" charset="0"/>
                <a:cs typeface="Times New Roman" panose="02020603050405020304" pitchFamily="18" charset="0"/>
              </a:rPr>
              <a:t>Môi</a:t>
            </a:r>
            <a:r>
              <a:rPr lang="en-US" sz="2000" b="1" dirty="0">
                <a:latin typeface="Times New Roman" panose="02020603050405020304" pitchFamily="18" charset="0"/>
                <a:cs typeface="Times New Roman" panose="02020603050405020304" pitchFamily="18" charset="0"/>
              </a:rPr>
              <a:t> tr</a:t>
            </a:r>
            <a:r>
              <a:rPr lang="vi-VN" sz="2000" b="1" dirty="0">
                <a:latin typeface="Times New Roman" panose="02020603050405020304" pitchFamily="18" charset="0"/>
                <a:cs typeface="Times New Roman" panose="02020603050405020304" pitchFamily="18" charset="0"/>
              </a:rPr>
              <a:t>ư</a:t>
            </a:r>
            <a:r>
              <a:rPr lang="en-US" sz="2000" b="1" dirty="0" err="1">
                <a:latin typeface="Times New Roman" panose="02020603050405020304" pitchFamily="18" charset="0"/>
                <a:cs typeface="Times New Roman" panose="02020603050405020304" pitchFamily="18" charset="0"/>
              </a:rPr>
              <a:t>ờng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triển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khai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thực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nghiệm</a:t>
            </a:r>
            <a:r>
              <a:rPr lang="en-US" sz="2000" b="1"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23507492-3EFC-4DE9-B170-1159BCA08AF5}"/>
              </a:ext>
            </a:extLst>
          </p:cNvPr>
          <p:cNvSpPr txBox="1"/>
          <p:nvPr/>
        </p:nvSpPr>
        <p:spPr>
          <a:xfrm>
            <a:off x="774913" y="2608892"/>
            <a:ext cx="7555425" cy="1168077"/>
          </a:xfrm>
          <a:prstGeom prst="rect">
            <a:avLst/>
          </a:prstGeom>
          <a:noFill/>
        </p:spPr>
        <p:txBody>
          <a:bodyPr wrap="square" rtlCol="0">
            <a:spAutoFit/>
          </a:bodyPr>
          <a:lstStyle/>
          <a:p>
            <a:pPr marL="342900" indent="-342900" algn="just">
              <a:lnSpc>
                <a:spcPct val="120000"/>
              </a:lnSpc>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Chạy trên môi trường local của máy tính cá nhân Intel Core i7-10510U, RAM 8GB.</a:t>
            </a:r>
            <a:endParaRPr lang="en-US" sz="2000" dirty="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windows</a:t>
            </a:r>
          </a:p>
        </p:txBody>
      </p:sp>
    </p:spTree>
    <p:extLst>
      <p:ext uri="{BB962C8B-B14F-4D97-AF65-F5344CB8AC3E}">
        <p14:creationId xmlns:p14="http://schemas.microsoft.com/office/powerpoint/2010/main" val="3416759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KẾT QUẢ ĐẠT Đ</a:t>
            </a:r>
            <a:r>
              <a:rPr lang="vi-VN" sz="2000" b="1" dirty="0">
                <a:latin typeface="Times New Roman" panose="02020603050405020304" pitchFamily="18" charset="0"/>
                <a:ea typeface="Calibri" panose="020F0502020204030204" pitchFamily="34" charset="0"/>
                <a:cs typeface="Times New Roman" panose="02020603050405020304" pitchFamily="18" charset="0"/>
              </a:rPr>
              <a:t>Ư</a:t>
            </a:r>
            <a:r>
              <a:rPr lang="en-US" sz="2000" b="1" dirty="0">
                <a:latin typeface="Times New Roman" panose="02020603050405020304" pitchFamily="18" charset="0"/>
                <a:ea typeface="Calibri" panose="020F0502020204030204" pitchFamily="34" charset="0"/>
                <a:cs typeface="Times New Roman" panose="02020603050405020304" pitchFamily="18" charset="0"/>
              </a:rPr>
              <a:t>ỢC</a:t>
            </a:r>
            <a:endParaRPr lang="en-US"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19A5AA0-608B-492D-A4DD-1B44FE8A0D97}"/>
              </a:ext>
            </a:extLst>
          </p:cNvPr>
          <p:cNvSpPr txBox="1"/>
          <p:nvPr/>
        </p:nvSpPr>
        <p:spPr>
          <a:xfrm>
            <a:off x="364211" y="1215705"/>
            <a:ext cx="4796725" cy="2712089"/>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vi-VN" sz="1300" dirty="0">
                <a:latin typeface="Times New Roman" panose="02020603050405020304" pitchFamily="18" charset="0"/>
                <a:cs typeface="Times New Roman" panose="02020603050405020304" pitchFamily="18" charset="0"/>
              </a:rPr>
              <a:t>Thiết kế thành công cơ sở dữ liệu </a:t>
            </a:r>
            <a:r>
              <a:rPr lang="en-US" sz="1300" dirty="0">
                <a:latin typeface="Times New Roman" panose="02020603050405020304" pitchFamily="18" charset="0"/>
                <a:cs typeface="Times New Roman" panose="02020603050405020304" pitchFamily="18" charset="0"/>
              </a:rPr>
              <a:t>“Q</a:t>
            </a:r>
            <a:r>
              <a:rPr lang="vi-VN" sz="1300" dirty="0">
                <a:latin typeface="Times New Roman" panose="02020603050405020304" pitchFamily="18" charset="0"/>
                <a:cs typeface="Times New Roman" panose="02020603050405020304" pitchFamily="18" charset="0"/>
              </a:rPr>
              <a:t>uản lý điểm sinh viên</a:t>
            </a:r>
            <a:r>
              <a:rPr lang="en-US" sz="1300" dirty="0">
                <a:latin typeface="Times New Roman" panose="02020603050405020304" pitchFamily="18" charset="0"/>
                <a:cs typeface="Times New Roman" panose="02020603050405020304" pitchFamily="18" charset="0"/>
              </a:rPr>
              <a:t>”</a:t>
            </a:r>
            <a:r>
              <a:rPr lang="vi-VN" sz="1300" dirty="0">
                <a:latin typeface="Times New Roman" panose="02020603050405020304" pitchFamily="18" charset="0"/>
                <a:cs typeface="Times New Roman" panose="02020603050405020304" pitchFamily="18" charset="0"/>
              </a:rPr>
              <a:t> với hệ quản trị cơ sở dữ liệu Postgresql và công cụ quản trị cơ sở dữ liệu DBeaver.</a:t>
            </a:r>
            <a:endParaRPr lang="en-US" sz="1300" dirty="0">
              <a:latin typeface="Times New Roman" panose="02020603050405020304" pitchFamily="18" charset="0"/>
              <a:cs typeface="Times New Roman" panose="02020603050405020304" pitchFamily="18" charset="0"/>
            </a:endParaRPr>
          </a:p>
          <a:p>
            <a:pPr algn="just">
              <a:lnSpc>
                <a:spcPct val="120000"/>
              </a:lnSpc>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en-US" sz="1300" dirty="0" err="1">
                <a:latin typeface="Times New Roman" panose="02020603050405020304" pitchFamily="18" charset="0"/>
                <a:cs typeface="Times New Roman" panose="02020603050405020304" pitchFamily="18" charset="0"/>
              </a:rPr>
              <a:t>Xây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dựng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thành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công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mềm</a:t>
            </a:r>
            <a:r>
              <a:rPr lang="en-US" sz="1300" dirty="0">
                <a:latin typeface="Times New Roman" panose="02020603050405020304" pitchFamily="18" charset="0"/>
                <a:cs typeface="Times New Roman" panose="02020603050405020304" pitchFamily="18" charset="0"/>
              </a:rPr>
              <a:t> ở </a:t>
            </a:r>
            <a:r>
              <a:rPr lang="en-US" sz="1300" dirty="0" err="1">
                <a:latin typeface="Times New Roman" panose="02020603050405020304" pitchFamily="18" charset="0"/>
                <a:cs typeface="Times New Roman" panose="02020603050405020304" pitchFamily="18" charset="0"/>
              </a:rPr>
              <a:t>phía</a:t>
            </a:r>
            <a:r>
              <a:rPr lang="en-US" sz="1300" dirty="0">
                <a:latin typeface="Times New Roman" panose="02020603050405020304" pitchFamily="18" charset="0"/>
                <a:cs typeface="Times New Roman" panose="02020603050405020304" pitchFamily="18" charset="0"/>
              </a:rPr>
              <a:t> backend </a:t>
            </a:r>
            <a:r>
              <a:rPr lang="en-US" sz="1300" dirty="0" err="1">
                <a:latin typeface="Times New Roman" panose="02020603050405020304" pitchFamily="18" charset="0"/>
                <a:cs typeface="Times New Roman" panose="02020603050405020304" pitchFamily="18" charset="0"/>
              </a:rPr>
              <a:t>để</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cung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cấp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đầu</a:t>
            </a:r>
            <a:r>
              <a:rPr lang="en-US" sz="1300" dirty="0">
                <a:latin typeface="Times New Roman" panose="02020603050405020304" pitchFamily="18" charset="0"/>
                <a:cs typeface="Times New Roman" panose="02020603050405020304" pitchFamily="18" charset="0"/>
              </a:rPr>
              <a:t> API </a:t>
            </a:r>
            <a:r>
              <a:rPr lang="en-US" sz="1300" dirty="0" err="1">
                <a:latin typeface="Times New Roman" panose="02020603050405020304" pitchFamily="18" charset="0"/>
                <a:cs typeface="Times New Roman" panose="02020603050405020304" pitchFamily="18" charset="0"/>
              </a:rPr>
              <a:t>lấy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dữ</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liệu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frontend </a:t>
            </a:r>
            <a:r>
              <a:rPr lang="en-US" sz="1300" dirty="0" err="1">
                <a:latin typeface="Times New Roman" panose="02020603050405020304" pitchFamily="18" charset="0"/>
                <a:cs typeface="Times New Roman" panose="02020603050405020304" pitchFamily="18" charset="0"/>
              </a:rPr>
              <a:t>sử</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ASP.NET Core Web API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ứng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mô</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hình</a:t>
            </a:r>
            <a:r>
              <a:rPr lang="en-US" sz="1300" dirty="0">
                <a:latin typeface="Times New Roman" panose="02020603050405020304" pitchFamily="18" charset="0"/>
                <a:cs typeface="Times New Roman" panose="02020603050405020304" pitchFamily="18" charset="0"/>
              </a:rPr>
              <a:t> Clean Architecture.</a:t>
            </a:r>
          </a:p>
          <a:p>
            <a:pPr marL="285750" indent="-285750" algn="just">
              <a:lnSpc>
                <a:spcPct val="120000"/>
              </a:lnSpc>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en-US" sz="1300" dirty="0" err="1">
                <a:latin typeface="Times New Roman" panose="02020603050405020304" pitchFamily="18" charset="0"/>
                <a:cs typeface="Times New Roman" panose="02020603050405020304" pitchFamily="18" charset="0"/>
              </a:rPr>
              <a:t>Xây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dựng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thành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công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mền</a:t>
            </a:r>
            <a:r>
              <a:rPr lang="en-US" sz="1300" dirty="0">
                <a:latin typeface="Times New Roman" panose="02020603050405020304" pitchFamily="18" charset="0"/>
                <a:cs typeface="Times New Roman" panose="02020603050405020304" pitchFamily="18" charset="0"/>
              </a:rPr>
              <a:t> ở </a:t>
            </a:r>
            <a:r>
              <a:rPr lang="en-US" sz="1300" dirty="0" err="1">
                <a:latin typeface="Times New Roman" panose="02020603050405020304" pitchFamily="18" charset="0"/>
                <a:cs typeface="Times New Roman" panose="02020603050405020304" pitchFamily="18" charset="0"/>
              </a:rPr>
              <a:t>phía</a:t>
            </a:r>
            <a:r>
              <a:rPr lang="en-US" sz="1300" dirty="0">
                <a:latin typeface="Times New Roman" panose="02020603050405020304" pitchFamily="18" charset="0"/>
                <a:cs typeface="Times New Roman" panose="02020603050405020304" pitchFamily="18" charset="0"/>
              </a:rPr>
              <a:t> frontend </a:t>
            </a:r>
            <a:r>
              <a:rPr lang="en-US" sz="1300" dirty="0" err="1">
                <a:latin typeface="Times New Roman" panose="02020603050405020304" pitchFamily="18" charset="0"/>
                <a:cs typeface="Times New Roman" panose="02020603050405020304" pitchFamily="18" charset="0"/>
              </a:rPr>
              <a:t>với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hầu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hết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chức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đề</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cập</a:t>
            </a:r>
            <a:r>
              <a:rPr lang="en-US" sz="1300" dirty="0">
                <a:latin typeface="Times New Roman" panose="02020603050405020304" pitchFamily="18" charset="0"/>
                <a:cs typeface="Times New Roman" panose="02020603050405020304" pitchFamily="18" charset="0"/>
              </a:rPr>
              <a:t> ở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phân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thiết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kế</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chức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làm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đều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có</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thể</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hoạt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động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tốt</a:t>
            </a:r>
            <a:r>
              <a:rPr lang="en-US" sz="1300" dirty="0">
                <a:latin typeface="Times New Roman" panose="02020603050405020304" pitchFamily="18" charset="0"/>
                <a:cs typeface="Times New Roman" panose="02020603050405020304" pitchFamily="18" charset="0"/>
              </a:rPr>
              <a:t>.</a:t>
            </a:r>
          </a:p>
        </p:txBody>
      </p:sp>
      <p:pic>
        <p:nvPicPr>
          <p:cNvPr id="2" name="Picture 1">
            <a:extLst>
              <a:ext uri="{FF2B5EF4-FFF2-40B4-BE49-F238E27FC236}">
                <a16:creationId xmlns:a16="http://schemas.microsoft.com/office/drawing/2014/main" id="{7F9AD1ED-BE87-47AE-B869-933133A043A8}"/>
              </a:ext>
            </a:extLst>
          </p:cNvPr>
          <p:cNvPicPr>
            <a:picLocks noChangeAspect="1"/>
          </p:cNvPicPr>
          <p:nvPr/>
        </p:nvPicPr>
        <p:blipFill>
          <a:blip r:embed="rId3"/>
          <a:stretch>
            <a:fillRect/>
          </a:stretch>
        </p:blipFill>
        <p:spPr>
          <a:xfrm>
            <a:off x="5575274" y="1538207"/>
            <a:ext cx="3284120" cy="2067086"/>
          </a:xfrm>
          <a:prstGeom prst="rect">
            <a:avLst/>
          </a:prstGeom>
        </p:spPr>
      </p:pic>
    </p:spTree>
    <p:extLst>
      <p:ext uri="{BB962C8B-B14F-4D97-AF65-F5344CB8AC3E}">
        <p14:creationId xmlns:p14="http://schemas.microsoft.com/office/powerpoint/2010/main" val="3188884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dirty="0">
                <a:latin typeface="Times New Roman" panose="02020603050405020304" pitchFamily="18" charset="0"/>
                <a:ea typeface="Calibri" panose="020F0502020204030204" pitchFamily="34" charset="0"/>
                <a:cs typeface="Times New Roman" panose="02020603050405020304" pitchFamily="18" charset="0"/>
              </a:rPr>
              <a:t>KẾT LUẬN</a:t>
            </a:r>
            <a:endParaRPr lang="en-US"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19A5AA0-608B-492D-A4DD-1B44FE8A0D97}"/>
              </a:ext>
            </a:extLst>
          </p:cNvPr>
          <p:cNvSpPr txBox="1"/>
          <p:nvPr/>
        </p:nvSpPr>
        <p:spPr>
          <a:xfrm>
            <a:off x="100743" y="573441"/>
            <a:ext cx="7942882" cy="311432"/>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Về</a:t>
            </a:r>
            <a:r>
              <a:rPr lang="en-US" sz="1300" b="1" dirty="0">
                <a:latin typeface="Times New Roman" panose="02020603050405020304" pitchFamily="18" charset="0"/>
                <a:cs typeface="Times New Roman" panose="02020603050405020304" pitchFamily="18" charset="0"/>
              </a:rPr>
              <a:t> </a:t>
            </a:r>
            <a:r>
              <a:rPr lang="vi-VN" sz="1300" b="1" dirty="0">
                <a:latin typeface="Times New Roman" panose="02020603050405020304" pitchFamily="18" charset="0"/>
                <a:cs typeface="Times New Roman" panose="02020603050405020304" pitchFamily="18" charset="0"/>
              </a:rPr>
              <a:t>ư</a:t>
            </a:r>
            <a:r>
              <a:rPr lang="en-US" sz="1300" b="1" dirty="0">
                <a:latin typeface="Times New Roman" panose="02020603050405020304" pitchFamily="18" charset="0"/>
                <a:cs typeface="Times New Roman" panose="02020603050405020304" pitchFamily="18" charset="0"/>
              </a:rPr>
              <a:t>u </a:t>
            </a:r>
            <a:r>
              <a:rPr lang="en-US" sz="1300" b="1" dirty="0" err="1">
                <a:latin typeface="Times New Roman" panose="02020603050405020304" pitchFamily="18" charset="0"/>
                <a:cs typeface="Times New Roman" panose="02020603050405020304" pitchFamily="18" charset="0"/>
              </a:rPr>
              <a:t>điểm</a:t>
            </a:r>
            <a:r>
              <a:rPr lang="en-US" sz="1300" b="1"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F3C6D3B6-EE6A-4B82-BF6F-4BCF552216F9}"/>
              </a:ext>
            </a:extLst>
          </p:cNvPr>
          <p:cNvSpPr txBox="1"/>
          <p:nvPr/>
        </p:nvSpPr>
        <p:spPr>
          <a:xfrm>
            <a:off x="480450" y="816587"/>
            <a:ext cx="8268343" cy="1031629"/>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Giao diện người dùng thân thiện và dễ sử dụng giúp người dùng dễ dàng thao</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tác ngay</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từ những lần sử dụng đầu tiên.</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Chức năng nhập liệu và cập nhật điểm số nhanh chóng, chính xác, giảm thiểu</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sai</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sót so</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với phương pháp thủ công.</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Các báo cáo thống kê rất tiện ích, giúp nhà trường và giảng viên có cái nhìn</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tổng quan về tình hình sinh viên, điểm số của sinh viên.</a:t>
            </a:r>
            <a:endParaRPr lang="en-US" sz="13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10E3265-279D-4D30-87A5-F5F89DCB428A}"/>
              </a:ext>
            </a:extLst>
          </p:cNvPr>
          <p:cNvSpPr txBox="1"/>
          <p:nvPr/>
        </p:nvSpPr>
        <p:spPr>
          <a:xfrm>
            <a:off x="100743" y="1755228"/>
            <a:ext cx="7942882" cy="311432"/>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Về</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nh</a:t>
            </a:r>
            <a:r>
              <a:rPr lang="vi-VN" sz="1300" b="1" dirty="0">
                <a:latin typeface="Times New Roman" panose="02020603050405020304" pitchFamily="18" charset="0"/>
                <a:cs typeface="Times New Roman" panose="02020603050405020304" pitchFamily="18" charset="0"/>
              </a:rPr>
              <a:t>ư</a:t>
            </a:r>
            <a:r>
              <a:rPr lang="en-US" sz="1300" b="1" dirty="0" err="1">
                <a:latin typeface="Times New Roman" panose="02020603050405020304" pitchFamily="18" charset="0"/>
                <a:cs typeface="Times New Roman" panose="02020603050405020304" pitchFamily="18" charset="0"/>
              </a:rPr>
              <a:t>ợc</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điểm</a:t>
            </a:r>
            <a:r>
              <a:rPr lang="en-US" sz="1300" b="1"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A4304FCC-EB12-45B9-B2F1-BE08DAA3E92D}"/>
              </a:ext>
            </a:extLst>
          </p:cNvPr>
          <p:cNvSpPr txBox="1"/>
          <p:nvPr/>
        </p:nvSpPr>
        <p:spPr>
          <a:xfrm>
            <a:off x="480450" y="1998374"/>
            <a:ext cx="8268343" cy="151176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Các chức năng đều là các chức năng cơ bản, chưa đáp ứng được các chức năng</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nâng cao như làm các báo cáo thống kê đặc trưng của quản lý giáo dục, chưa có</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thời khóa biểu cho sinh viên và giảng viên theo dõi lịch học tập, giảng dạy của</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cá nhân.</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Các logic xử lý thuật toán chưa được tối ưu dẫn chương trình có thể bị chậm</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khi dữ liệu đầu vào lớn.</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Chương trình chỉ có thể sử dụng tốt, giao diện đẹp mắt trên máy tính, chưa hỗ trợ tùy biến màn hình khi sử dụng trên nhiều màn hình có kích thước khác nhau.</a:t>
            </a:r>
            <a:endParaRPr lang="en-US" sz="13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6BBB24A-B663-4C52-AC33-7A8EC9ECD120}"/>
              </a:ext>
            </a:extLst>
          </p:cNvPr>
          <p:cNvSpPr txBox="1"/>
          <p:nvPr/>
        </p:nvSpPr>
        <p:spPr>
          <a:xfrm>
            <a:off x="100743" y="3427087"/>
            <a:ext cx="7942882" cy="311432"/>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a:latin typeface="Times New Roman" panose="02020603050405020304" pitchFamily="18" charset="0"/>
                <a:cs typeface="Times New Roman" panose="02020603050405020304" pitchFamily="18" charset="0"/>
              </a:rPr>
              <a:t>H</a:t>
            </a:r>
            <a:r>
              <a:rPr lang="vi-VN" sz="1300" b="1" dirty="0">
                <a:latin typeface="Times New Roman" panose="02020603050405020304" pitchFamily="18" charset="0"/>
                <a:cs typeface="Times New Roman" panose="02020603050405020304" pitchFamily="18" charset="0"/>
              </a:rPr>
              <a:t>ư</a:t>
            </a:r>
            <a:r>
              <a:rPr lang="en-US" sz="1300" b="1" dirty="0" err="1">
                <a:latin typeface="Times New Roman" panose="02020603050405020304" pitchFamily="18" charset="0"/>
                <a:cs typeface="Times New Roman" panose="02020603050405020304" pitchFamily="18" charset="0"/>
              </a:rPr>
              <a:t>ớng</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phát</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triển</a:t>
            </a:r>
            <a:r>
              <a:rPr lang="en-US" sz="1300" b="1"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3A92C7E1-84CA-4357-9A14-40141E72B29A}"/>
              </a:ext>
            </a:extLst>
          </p:cNvPr>
          <p:cNvSpPr txBox="1"/>
          <p:nvPr/>
        </p:nvSpPr>
        <p:spPr>
          <a:xfrm>
            <a:off x="480450" y="3670233"/>
            <a:ext cx="8268343" cy="151176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Tăng cường bảo mật: liên tục cập nhật các biện pháp bảo mật mới nhất để bảo</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vệ dữ liệu của sinh viên khỏi các nguy cơ tấn công mạng.</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Bổ sung các báo cáo ở nhiều phương diện để nhà trường có cái nhìn đa chiều</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về hệ thống giáo dục, từ đó đưa ra phương pháp quản lý thích hợp.</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Bổ sung các chức năng còn thiếu như cung cấp lịch giảng dạy, học tập, tra cứu</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thông tin học phí, tra cứu chương trình học, thực hiện đăng ký học… cho sinh</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viên để tương lai có thể phát triển thành chương trình quản lý đào tạo.</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2843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7" name="Google Shape;3607;p63"/>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Barlow Semi Condensed"/>
                <a:ea typeface="Barlow Semi Condensed"/>
                <a:cs typeface="Barlow Semi Condensed"/>
                <a:sym typeface="Barlow Semi Condensed"/>
              </a:rPr>
              <a:t>Please keep this slide for attribution</a:t>
            </a:r>
            <a:endParaRPr sz="1100">
              <a:latin typeface="Barlow Semi Condensed"/>
              <a:ea typeface="Barlow Semi Condensed"/>
              <a:cs typeface="Barlow Semi Condensed"/>
              <a:sym typeface="Barlow Semi Condensed"/>
            </a:endParaRPr>
          </a:p>
        </p:txBody>
      </p:sp>
      <p:grpSp>
        <p:nvGrpSpPr>
          <p:cNvPr id="3608" name="Google Shape;3608;p63"/>
          <p:cNvGrpSpPr/>
          <p:nvPr/>
        </p:nvGrpSpPr>
        <p:grpSpPr>
          <a:xfrm>
            <a:off x="3733763" y="3221625"/>
            <a:ext cx="1681025" cy="338359"/>
            <a:chOff x="3733763" y="3183525"/>
            <a:chExt cx="1681025" cy="338359"/>
          </a:xfrm>
        </p:grpSpPr>
        <p:sp>
          <p:nvSpPr>
            <p:cNvPr id="3609" name="Google Shape;3609;p63"/>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0" name="Google Shape;3610;p63"/>
            <p:cNvGrpSpPr/>
            <p:nvPr/>
          </p:nvGrpSpPr>
          <p:grpSpPr>
            <a:xfrm>
              <a:off x="4166051" y="3183552"/>
              <a:ext cx="338366" cy="338332"/>
              <a:chOff x="812101" y="2571761"/>
              <a:chExt cx="417066" cy="417024"/>
            </a:xfrm>
          </p:grpSpPr>
          <p:sp>
            <p:nvSpPr>
              <p:cNvPr id="3611" name="Google Shape;3611;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598397" y="3183552"/>
              <a:ext cx="338332" cy="338332"/>
              <a:chOff x="1323129" y="2571761"/>
              <a:chExt cx="417024" cy="417024"/>
            </a:xfrm>
          </p:grpSpPr>
          <p:sp>
            <p:nvSpPr>
              <p:cNvPr id="3616" name="Google Shape;3616;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0" name="Google Shape;3620;p63"/>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8" name="Picture 4">
            <a:extLst>
              <a:ext uri="{FF2B5EF4-FFF2-40B4-BE49-F238E27FC236}">
                <a16:creationId xmlns:a16="http://schemas.microsoft.com/office/drawing/2014/main" id="{C0DA0A13-5659-4CC6-8F52-A00A7F9DE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740975" y="2345388"/>
            <a:ext cx="5545650" cy="8046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sz="2400" kern="0" dirty="0">
                <a:effectLst/>
                <a:latin typeface="Times New Roman" panose="02020603050405020304" pitchFamily="18" charset="0"/>
                <a:ea typeface="Calibri" panose="020F0502020204030204" pitchFamily="34" charset="0"/>
                <a:cs typeface="Times New Roman" panose="02020603050405020304" pitchFamily="18" charset="0"/>
              </a:rPr>
              <a:t>GIỚI THIỆU VÀ KHẢO SÁT</a:t>
            </a:r>
            <a:endParaRPr lang="en-US" sz="2400" dirty="0">
              <a:latin typeface="Times New Roman" panose="02020603050405020304" pitchFamily="18" charset="0"/>
              <a:cs typeface="Times New Roman" panose="02020603050405020304" pitchFamily="18"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pic>
        <p:nvPicPr>
          <p:cNvPr id="20" name="Picture 6" descr="What is Software Project Management - An ultimate guide">
            <a:extLst>
              <a:ext uri="{FF2B5EF4-FFF2-40B4-BE49-F238E27FC236}">
                <a16:creationId xmlns:a16="http://schemas.microsoft.com/office/drawing/2014/main" id="{C513B76E-09F1-D466-75F6-4BC908BEA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5" y="1695248"/>
            <a:ext cx="3681412" cy="257453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GI</a:t>
            </a:r>
            <a:r>
              <a:rPr lang="en-US" sz="2000" b="1" dirty="0">
                <a:latin typeface="Times New Roman" panose="02020603050405020304" pitchFamily="18" charset="0"/>
                <a:ea typeface="Calibri" panose="020F0502020204030204" pitchFamily="34" charset="0"/>
                <a:cs typeface="Times New Roman" panose="02020603050405020304" pitchFamily="18" charset="0"/>
              </a:rPr>
              <a:t>ỚI THIỆU CHUNG VỀ BÀI TOÁN QUẢN LÝ</a:t>
            </a:r>
            <a:endParaRPr lang="en-US"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EB0CB65-1682-4452-A57C-00CAFDAA3893}"/>
              </a:ext>
            </a:extLst>
          </p:cNvPr>
          <p:cNvSpPr txBox="1"/>
          <p:nvPr/>
        </p:nvSpPr>
        <p:spPr>
          <a:xfrm>
            <a:off x="356461" y="1266372"/>
            <a:ext cx="4765728" cy="3432286"/>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Quản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lý</a:t>
            </a:r>
            <a:r>
              <a:rPr lang="en-US" sz="1300" b="1"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niệm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quan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trọng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trong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tế</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xã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hội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giáo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dục</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vi-VN" sz="1300" b="1" dirty="0">
                <a:latin typeface="Times New Roman" panose="02020603050405020304" pitchFamily="18" charset="0"/>
                <a:cs typeface="Times New Roman" panose="02020603050405020304" pitchFamily="18" charset="0"/>
              </a:rPr>
              <a:t>Mục tiêu:</a:t>
            </a:r>
            <a:r>
              <a:rPr lang="vi-VN" sz="13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T</a:t>
            </a:r>
            <a:r>
              <a:rPr lang="vi-VN" sz="1300" dirty="0">
                <a:latin typeface="Times New Roman" panose="02020603050405020304" pitchFamily="18" charset="0"/>
                <a:cs typeface="Times New Roman" panose="02020603050405020304" pitchFamily="18" charset="0"/>
              </a:rPr>
              <a:t>ổ chức, điều hành, kiểm soát nguồn lực (con người, tài chính, thông tin, thời gian, công nghệ) để đạt </a:t>
            </a:r>
            <a:r>
              <a:rPr lang="en-US" sz="1300" dirty="0">
                <a:latin typeface="Times New Roman" panose="02020603050405020304" pitchFamily="18" charset="0"/>
                <a:cs typeface="Times New Roman" panose="02020603050405020304" pitchFamily="18" charset="0"/>
              </a:rPr>
              <a:t>đ</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ợc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hiệu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tối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ưu</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vi-VN" sz="1300" b="1" dirty="0">
                <a:latin typeface="Times New Roman" panose="02020603050405020304" pitchFamily="18" charset="0"/>
                <a:cs typeface="Times New Roman" panose="02020603050405020304" pitchFamily="18" charset="0"/>
              </a:rPr>
              <a:t>Lợi ích:</a:t>
            </a:r>
            <a:r>
              <a:rPr lang="en-US" sz="1300" b="1"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Giúp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tổ</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chức</a:t>
            </a:r>
            <a:r>
              <a:rPr lang="vi-VN" sz="13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h</a:t>
            </a:r>
            <a:r>
              <a:rPr lang="vi-VN" sz="1300" dirty="0">
                <a:latin typeface="Times New Roman" panose="02020603050405020304" pitchFamily="18" charset="0"/>
                <a:cs typeface="Times New Roman" panose="02020603050405020304" pitchFamily="18" charset="0"/>
              </a:rPr>
              <a:t>oạt động trơn tru, hiệu quả, phát triển bền vững.</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vi-VN" sz="1300" b="1" dirty="0">
                <a:latin typeface="Times New Roman" panose="02020603050405020304" pitchFamily="18" charset="0"/>
                <a:cs typeface="Times New Roman" panose="02020603050405020304" pitchFamily="18" charset="0"/>
              </a:rPr>
              <a:t>Yếu tố cần thiết:</a:t>
            </a:r>
            <a:r>
              <a:rPr lang="vi-VN" sz="13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K</a:t>
            </a:r>
            <a:r>
              <a:rPr lang="vi-VN" sz="1300" dirty="0">
                <a:latin typeface="Times New Roman" panose="02020603050405020304" pitchFamily="18" charset="0"/>
                <a:cs typeface="Times New Roman" panose="02020603050405020304" pitchFamily="18" charset="0"/>
              </a:rPr>
              <a:t>ế hoạch chiến lược, cơ cấu tổ chức, quy trình làm việc, công cụ hỗ trợ.</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vi-VN" sz="1300" b="1" dirty="0">
                <a:latin typeface="Times New Roman" panose="02020603050405020304" pitchFamily="18" charset="0"/>
                <a:cs typeface="Times New Roman" panose="02020603050405020304" pitchFamily="18" charset="0"/>
              </a:rPr>
              <a:t>Công nghệ thông tin:</a:t>
            </a:r>
            <a:r>
              <a:rPr lang="vi-VN" sz="13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T</a:t>
            </a:r>
            <a:r>
              <a:rPr lang="vi-VN" sz="1300" dirty="0">
                <a:latin typeface="Times New Roman" panose="02020603050405020304" pitchFamily="18" charset="0"/>
                <a:cs typeface="Times New Roman" panose="02020603050405020304" pitchFamily="18" charset="0"/>
              </a:rPr>
              <a:t>ự động hóa, tối ưu hóa quy trình, nâng cao năng suất, giảm sai sót.</a:t>
            </a:r>
            <a:endParaRPr lang="en-US" sz="1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BÀI TOÁN QUẢN LÝ ĐIỂM SINH VIÊN</a:t>
            </a:r>
            <a:endParaRPr lang="en-US"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EB0CB65-1682-4452-A57C-00CAFDAA3893}"/>
              </a:ext>
            </a:extLst>
          </p:cNvPr>
          <p:cNvSpPr txBox="1"/>
          <p:nvPr/>
        </p:nvSpPr>
        <p:spPr>
          <a:xfrm>
            <a:off x="271221" y="1359922"/>
            <a:ext cx="4765728" cy="3432286"/>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Vai</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trò</a:t>
            </a:r>
            <a:r>
              <a:rPr lang="en-US" sz="1300" b="1"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Đánh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giá</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hiệu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suất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học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tập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cung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cấp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hồi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giảng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Thách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thức</a:t>
            </a:r>
            <a:r>
              <a:rPr lang="vi-VN" sz="1300" b="1" dirty="0">
                <a:latin typeface="Times New Roman" panose="02020603050405020304" pitchFamily="18" charset="0"/>
                <a:cs typeface="Times New Roman" panose="02020603050405020304" pitchFamily="18" charset="0"/>
              </a:rPr>
              <a:t>:</a:t>
            </a:r>
            <a:r>
              <a:rPr lang="en-US" sz="1300" b="1"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phức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dạng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trong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quá</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đánh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giá</a:t>
            </a:r>
            <a:r>
              <a:rPr lang="en-US" sz="1300" dirty="0">
                <a:latin typeface="Times New Roman" panose="02020603050405020304" pitchFamily="18" charset="0"/>
                <a:cs typeface="Times New Roman" panose="02020603050405020304" pitchFamily="18" charset="0"/>
              </a:rPr>
              <a:t>.</a:t>
            </a:r>
            <a:r>
              <a:rPr lang="en-US" sz="1300" b="1" dirty="0">
                <a:latin typeface="Times New Roman" panose="02020603050405020304" pitchFamily="18" charset="0"/>
                <a:cs typeface="Times New Roman" panose="02020603050405020304" pitchFamily="18" charset="0"/>
              </a:rPr>
              <a:t> </a:t>
            </a:r>
          </a:p>
          <a:p>
            <a:pPr marL="285750" indent="-285750" algn="just">
              <a:lnSpc>
                <a:spcPct val="120000"/>
              </a:lnSpc>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en-US" sz="1300" b="1" dirty="0">
                <a:latin typeface="Times New Roman" panose="02020603050405020304" pitchFamily="18" charset="0"/>
                <a:cs typeface="Times New Roman" panose="02020603050405020304" pitchFamily="18" charset="0"/>
              </a:rPr>
              <a:t>Minh </a:t>
            </a:r>
            <a:r>
              <a:rPr lang="en-US" sz="1300" b="1" dirty="0" err="1">
                <a:latin typeface="Times New Roman" panose="02020603050405020304" pitchFamily="18" charset="0"/>
                <a:cs typeface="Times New Roman" panose="02020603050405020304" pitchFamily="18" charset="0"/>
              </a:rPr>
              <a:t>bạch</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và</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công</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bằng</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Đánh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giá</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dựa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lực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hồi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rõ</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ràng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về</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kết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đạt</a:t>
            </a:r>
            <a:r>
              <a:rPr lang="en-US" sz="1300" dirty="0">
                <a:latin typeface="Times New Roman" panose="02020603050405020304" pitchFamily="18" charset="0"/>
                <a:cs typeface="Times New Roman" panose="02020603050405020304" pitchFamily="18" charset="0"/>
              </a:rPr>
              <a:t> đ</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ợc</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vi-VN" sz="1300" b="1" dirty="0">
                <a:latin typeface="Times New Roman" panose="02020603050405020304" pitchFamily="18" charset="0"/>
                <a:cs typeface="Times New Roman" panose="02020603050405020304" pitchFamily="18" charset="0"/>
              </a:rPr>
              <a:t>Linh hoạt và thích ứng: </a:t>
            </a:r>
            <a:r>
              <a:rPr lang="en-US" sz="1300" dirty="0">
                <a:latin typeface="Times New Roman" panose="02020603050405020304" pitchFamily="18" charset="0"/>
                <a:cs typeface="Times New Roman" panose="02020603050405020304" pitchFamily="18" charset="0"/>
              </a:rPr>
              <a:t>Đ</a:t>
            </a:r>
            <a:r>
              <a:rPr lang="vi-VN" sz="1300" dirty="0">
                <a:latin typeface="Times New Roman" panose="02020603050405020304" pitchFamily="18" charset="0"/>
                <a:cs typeface="Times New Roman" panose="02020603050405020304" pitchFamily="18" charset="0"/>
              </a:rPr>
              <a:t>iều chỉnh theo yêu cầu của từng khoa, môn học, loại hình kiểm tra</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theo dõi tiến trình học tập, phản hồi liên tục.</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vi-VN" sz="1300" b="1" dirty="0">
                <a:latin typeface="Times New Roman" panose="02020603050405020304" pitchFamily="18" charset="0"/>
                <a:cs typeface="Times New Roman" panose="02020603050405020304" pitchFamily="18" charset="0"/>
              </a:rPr>
              <a:t>Bảo mật và quản lý dữ liệu: </a:t>
            </a:r>
            <a:r>
              <a:rPr lang="en-US" sz="1300" dirty="0">
                <a:latin typeface="Times New Roman" panose="02020603050405020304" pitchFamily="18" charset="0"/>
                <a:cs typeface="Times New Roman" panose="02020603050405020304" pitchFamily="18" charset="0"/>
              </a:rPr>
              <a:t>B</a:t>
            </a:r>
            <a:r>
              <a:rPr lang="vi-VN" sz="1300" dirty="0">
                <a:latin typeface="Times New Roman" panose="02020603050405020304" pitchFamily="18" charset="0"/>
                <a:cs typeface="Times New Roman" panose="02020603050405020304" pitchFamily="18" charset="0"/>
              </a:rPr>
              <a:t>ảo mật thông tin cá nhân, đảm bảo tính toàn vẹn của dữ liệu điểm số.</a:t>
            </a:r>
            <a:endParaRPr lang="en-US" sz="13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EDF8B871-71F3-4C71-9892-210E4B9D7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575" y="1682293"/>
            <a:ext cx="3822431" cy="278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13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ĐỀ TÀI, QUY MÔ VÀ ĐỐI T</a:t>
            </a:r>
            <a:r>
              <a:rPr lang="vi-VN" sz="2000" b="1" kern="0" dirty="0">
                <a:effectLst/>
                <a:latin typeface="Times New Roman" panose="02020603050405020304" pitchFamily="18" charset="0"/>
                <a:ea typeface="Calibri" panose="020F0502020204030204" pitchFamily="34" charset="0"/>
                <a:cs typeface="Times New Roman" panose="02020603050405020304" pitchFamily="18" charset="0"/>
              </a:rPr>
              <a:t>Ư</a:t>
            </a:r>
            <a:r>
              <a:rPr lang="en-US" sz="2000" b="1" dirty="0">
                <a:latin typeface="Times New Roman" panose="02020603050405020304" pitchFamily="18" charset="0"/>
                <a:ea typeface="Calibri" panose="020F0502020204030204" pitchFamily="34" charset="0"/>
                <a:cs typeface="Times New Roman" panose="02020603050405020304" pitchFamily="18" charset="0"/>
              </a:rPr>
              <a:t>ỢNG KHẢO SÁT</a:t>
            </a:r>
            <a:endParaRPr lang="en-US"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19A5AA0-608B-492D-A4DD-1B44FE8A0D97}"/>
              </a:ext>
            </a:extLst>
          </p:cNvPr>
          <p:cNvSpPr txBox="1"/>
          <p:nvPr/>
        </p:nvSpPr>
        <p:spPr>
          <a:xfrm>
            <a:off x="519193" y="1278610"/>
            <a:ext cx="7942882" cy="2092881"/>
          </a:xfrm>
          <a:prstGeom prst="rect">
            <a:avLst/>
          </a:prstGeom>
          <a:noFill/>
        </p:spPr>
        <p:txBody>
          <a:bodyPr wrap="square" rtlCol="0">
            <a:spAutoFit/>
          </a:bodyPr>
          <a:lstStyle/>
          <a:p>
            <a:pPr marL="285750" indent="-285750">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Tên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đề</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tài</a:t>
            </a:r>
            <a:r>
              <a:rPr lang="en-US" sz="1300" b="1"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điểm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 Tr</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ờng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học</a:t>
            </a:r>
            <a:r>
              <a:rPr lang="en-US" sz="1300" dirty="0">
                <a:latin typeface="Times New Roman" panose="02020603050405020304" pitchFamily="18" charset="0"/>
                <a:cs typeface="Times New Roman" panose="02020603050405020304" pitchFamily="18" charset="0"/>
              </a:rPr>
              <a:t> Kevin.</a:t>
            </a:r>
          </a:p>
          <a:p>
            <a:pPr marL="285750" indent="-285750">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Tên</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ứng</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dụng</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điểm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 Tr</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ờng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học</a:t>
            </a:r>
            <a:r>
              <a:rPr lang="en-US" sz="1300" dirty="0">
                <a:latin typeface="Times New Roman" panose="02020603050405020304" pitchFamily="18" charset="0"/>
                <a:cs typeface="Times New Roman" panose="02020603050405020304" pitchFamily="18" charset="0"/>
              </a:rPr>
              <a:t> Kevin.</a:t>
            </a:r>
          </a:p>
          <a:p>
            <a:pPr marL="285750" indent="-285750">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Quy</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mô</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Một</a:t>
            </a:r>
            <a:r>
              <a:rPr lang="en-US" sz="1300" dirty="0">
                <a:latin typeface="Times New Roman" panose="02020603050405020304" pitchFamily="18" charset="0"/>
                <a:cs typeface="Times New Roman" panose="02020603050405020304" pitchFamily="18" charset="0"/>
              </a:rPr>
              <a:t> Tr</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ờng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học</a:t>
            </a:r>
            <a:r>
              <a:rPr lang="en-US" sz="1300" dirty="0">
                <a:latin typeface="Times New Roman" panose="02020603050405020304" pitchFamily="18" charset="0"/>
                <a:cs typeface="Times New Roman" panose="02020603050405020304" pitchFamily="18" charset="0"/>
              </a:rPr>
              <a:t> ở </a:t>
            </a:r>
            <a:r>
              <a:rPr lang="en-US" sz="1300" dirty="0" err="1">
                <a:latin typeface="Times New Roman" panose="02020603050405020304" pitchFamily="18" charset="0"/>
                <a:cs typeface="Times New Roman" panose="02020603050405020304" pitchFamily="18" charset="0"/>
              </a:rPr>
              <a:t>Việt</a:t>
            </a:r>
            <a:r>
              <a:rPr lang="en-US" sz="1300" dirty="0">
                <a:latin typeface="Times New Roman" panose="02020603050405020304" pitchFamily="18" charset="0"/>
                <a:cs typeface="Times New Roman" panose="02020603050405020304" pitchFamily="18" charset="0"/>
              </a:rPr>
              <a:t> Nam.</a:t>
            </a:r>
          </a:p>
          <a:p>
            <a:pPr marL="285750" indent="-285750">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1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300" b="1" dirty="0" err="1">
                <a:latin typeface="Times New Roman" panose="02020603050405020304" pitchFamily="18" charset="0"/>
                <a:cs typeface="Times New Roman" panose="02020603050405020304" pitchFamily="18" charset="0"/>
              </a:rPr>
              <a:t>Đối</a:t>
            </a:r>
            <a:r>
              <a:rPr lang="en-US" sz="1300" b="1" dirty="0">
                <a:latin typeface="Times New Roman" panose="02020603050405020304" pitchFamily="18" charset="0"/>
                <a:cs typeface="Times New Roman" panose="02020603050405020304" pitchFamily="18" charset="0"/>
              </a:rPr>
              <a:t> t</a:t>
            </a:r>
            <a:r>
              <a:rPr lang="vi-VN" sz="1300" b="1" dirty="0">
                <a:latin typeface="Times New Roman" panose="02020603050405020304" pitchFamily="18" charset="0"/>
                <a:cs typeface="Times New Roman" panose="02020603050405020304" pitchFamily="18" charset="0"/>
              </a:rPr>
              <a:t>ư</a:t>
            </a:r>
            <a:r>
              <a:rPr lang="en-US" sz="1300" b="1" dirty="0" err="1">
                <a:latin typeface="Times New Roman" panose="02020603050405020304" pitchFamily="18" charset="0"/>
                <a:cs typeface="Times New Roman" panose="02020603050405020304" pitchFamily="18" charset="0"/>
              </a:rPr>
              <a:t>ợng</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khảo</a:t>
            </a:r>
            <a:r>
              <a:rPr lang="en-US" sz="1300" b="1" dirty="0">
                <a:latin typeface="Times New Roman" panose="02020603050405020304" pitchFamily="18" charset="0"/>
                <a:cs typeface="Times New Roman" panose="02020603050405020304" pitchFamily="18" charset="0"/>
              </a:rPr>
              <a:t> </a:t>
            </a:r>
            <a:r>
              <a:rPr lang="en-US" sz="1300" b="1" dirty="0" err="1">
                <a:latin typeface="Times New Roman" panose="02020603050405020304" pitchFamily="18" charset="0"/>
                <a:cs typeface="Times New Roman" panose="02020603050405020304" pitchFamily="18" charset="0"/>
              </a:rPr>
              <a:t>sát</a:t>
            </a:r>
            <a:r>
              <a:rPr lang="en-US" sz="1300" b="1" dirty="0">
                <a:latin typeface="Times New Roman" panose="02020603050405020304" pitchFamily="18" charset="0"/>
                <a:cs typeface="Times New Roman" panose="02020603050405020304" pitchFamily="18" charset="0"/>
              </a:rPr>
              <a: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ứng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điểm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Tr</a:t>
            </a:r>
            <a:r>
              <a:rPr lang="vi-VN" sz="1300" dirty="0">
                <a:latin typeface="Times New Roman" panose="02020603050405020304" pitchFamily="18" charset="0"/>
                <a:cs typeface="Times New Roman" panose="02020603050405020304" pitchFamily="18" charset="0"/>
              </a:rPr>
              <a:t>ư</a:t>
            </a:r>
            <a:r>
              <a:rPr lang="en-US" sz="1300" dirty="0" err="1">
                <a:latin typeface="Times New Roman" panose="02020603050405020304" pitchFamily="18" charset="0"/>
                <a:cs typeface="Times New Roman" panose="02020603050405020304" pitchFamily="18" charset="0"/>
              </a:rPr>
              <a:t>ờng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học</a:t>
            </a:r>
            <a:r>
              <a:rPr lang="en-US" sz="1300" dirty="0">
                <a:latin typeface="Times New Roman" panose="02020603050405020304" pitchFamily="18" charset="0"/>
                <a:cs typeface="Times New Roman" panose="02020603050405020304" pitchFamily="18" charset="0"/>
              </a:rPr>
              <a:t> ở </a:t>
            </a:r>
            <a:r>
              <a:rPr lang="en-US" sz="1300" dirty="0" err="1">
                <a:latin typeface="Times New Roman" panose="02020603050405020304" pitchFamily="18" charset="0"/>
                <a:cs typeface="Times New Roman" panose="02020603050405020304" pitchFamily="18" charset="0"/>
              </a:rPr>
              <a:t>Việt</a:t>
            </a:r>
            <a:r>
              <a:rPr lang="en-US" sz="1300" dirty="0">
                <a:latin typeface="Times New Roman" panose="02020603050405020304" pitchFamily="18" charset="0"/>
                <a:cs typeface="Times New Roman" panose="02020603050405020304" pitchFamily="18" charset="0"/>
              </a:rPr>
              <a:t> Nam.</a:t>
            </a:r>
          </a:p>
        </p:txBody>
      </p:sp>
    </p:spTree>
    <p:extLst>
      <p:ext uri="{BB962C8B-B14F-4D97-AF65-F5344CB8AC3E}">
        <p14:creationId xmlns:p14="http://schemas.microsoft.com/office/powerpoint/2010/main" val="4263631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KẾT QUẢ KHẢO SÁT</a:t>
            </a:r>
            <a:endParaRPr lang="en-US" sz="2000" b="1"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56CAC91E-2F8B-44FC-8EFB-FD925F58AF39}"/>
              </a:ext>
            </a:extLst>
          </p:cNvPr>
          <p:cNvGrpSpPr/>
          <p:nvPr/>
        </p:nvGrpSpPr>
        <p:grpSpPr>
          <a:xfrm>
            <a:off x="1706245" y="1598119"/>
            <a:ext cx="5731510" cy="2687319"/>
            <a:chOff x="-7245675" y="-3173699"/>
            <a:chExt cx="5731510" cy="2687319"/>
          </a:xfrm>
        </p:grpSpPr>
        <p:pic>
          <p:nvPicPr>
            <p:cNvPr id="4" name="Picture 3">
              <a:extLst>
                <a:ext uri="{FF2B5EF4-FFF2-40B4-BE49-F238E27FC236}">
                  <a16:creationId xmlns:a16="http://schemas.microsoft.com/office/drawing/2014/main" id="{BC681B89-E1D4-4D2E-813F-507DD0B64442}"/>
                </a:ext>
              </a:extLst>
            </p:cNvPr>
            <p:cNvPicPr/>
            <p:nvPr/>
          </p:nvPicPr>
          <p:blipFill>
            <a:blip r:embed="rId3"/>
            <a:stretch>
              <a:fillRect/>
            </a:stretch>
          </p:blipFill>
          <p:spPr>
            <a:xfrm>
              <a:off x="-7245675" y="-3173699"/>
              <a:ext cx="5731510" cy="2374265"/>
            </a:xfrm>
            <a:prstGeom prst="rect">
              <a:avLst/>
            </a:prstGeom>
          </p:spPr>
        </p:pic>
        <p:sp>
          <p:nvSpPr>
            <p:cNvPr id="2" name="TextBox 1">
              <a:extLst>
                <a:ext uri="{FF2B5EF4-FFF2-40B4-BE49-F238E27FC236}">
                  <a16:creationId xmlns:a16="http://schemas.microsoft.com/office/drawing/2014/main" id="{B22B4CDF-0805-429C-8561-4EB6DB36EC90}"/>
                </a:ext>
              </a:extLst>
            </p:cNvPr>
            <p:cNvSpPr txBox="1"/>
            <p:nvPr/>
          </p:nvSpPr>
          <p:spPr>
            <a:xfrm>
              <a:off x="-7245675" y="-778768"/>
              <a:ext cx="5731510" cy="292388"/>
            </a:xfrm>
            <a:prstGeom prst="rect">
              <a:avLst/>
            </a:prstGeom>
            <a:noFill/>
          </p:spPr>
          <p:txBody>
            <a:bodyPr wrap="square" rtlCol="0">
              <a:spAutoFit/>
            </a:bodyPr>
            <a:lstStyle/>
            <a:p>
              <a:pPr algn="ctr"/>
              <a:r>
                <a:rPr lang="en-US" sz="1300" dirty="0" err="1">
                  <a:latin typeface="Times New Roman" panose="02020603050405020304" pitchFamily="18" charset="0"/>
                  <a:cs typeface="Times New Roman" panose="02020603050405020304" pitchFamily="18" charset="0"/>
                </a:rPr>
                <a:t>Giao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diện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nhập</a:t>
              </a:r>
              <a:r>
                <a:rPr lang="en-US" sz="1300" dirty="0">
                  <a:latin typeface="Times New Roman" panose="02020603050405020304" pitchFamily="18" charset="0"/>
                  <a:cs typeface="Times New Roman" panose="02020603050405020304" pitchFamily="18" charset="0"/>
                </a:rPr>
                <a:t> website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UTC</a:t>
              </a:r>
            </a:p>
          </p:txBody>
        </p:sp>
      </p:grpSp>
      <p:grpSp>
        <p:nvGrpSpPr>
          <p:cNvPr id="14" name="Group 13">
            <a:extLst>
              <a:ext uri="{FF2B5EF4-FFF2-40B4-BE49-F238E27FC236}">
                <a16:creationId xmlns:a16="http://schemas.microsoft.com/office/drawing/2014/main" id="{F0B92787-E6B6-46BB-AD8E-03506A04E8B4}"/>
              </a:ext>
            </a:extLst>
          </p:cNvPr>
          <p:cNvGrpSpPr/>
          <p:nvPr/>
        </p:nvGrpSpPr>
        <p:grpSpPr>
          <a:xfrm>
            <a:off x="1706245" y="1504487"/>
            <a:ext cx="5731510" cy="2789209"/>
            <a:chOff x="-7245675" y="1693370"/>
            <a:chExt cx="5731510" cy="2789209"/>
          </a:xfrm>
        </p:grpSpPr>
        <p:pic>
          <p:nvPicPr>
            <p:cNvPr id="5" name="Picture 4">
              <a:extLst>
                <a:ext uri="{FF2B5EF4-FFF2-40B4-BE49-F238E27FC236}">
                  <a16:creationId xmlns:a16="http://schemas.microsoft.com/office/drawing/2014/main" id="{3A7834FF-3B06-43A0-96AE-2AAC278FE52E}"/>
                </a:ext>
              </a:extLst>
            </p:cNvPr>
            <p:cNvPicPr/>
            <p:nvPr/>
          </p:nvPicPr>
          <p:blipFill>
            <a:blip r:embed="rId4"/>
            <a:stretch>
              <a:fillRect/>
            </a:stretch>
          </p:blipFill>
          <p:spPr>
            <a:xfrm>
              <a:off x="-7245675" y="1693370"/>
              <a:ext cx="5731510" cy="2496820"/>
            </a:xfrm>
            <a:prstGeom prst="rect">
              <a:avLst/>
            </a:prstGeom>
          </p:spPr>
        </p:pic>
        <p:sp>
          <p:nvSpPr>
            <p:cNvPr id="13" name="TextBox 12">
              <a:extLst>
                <a:ext uri="{FF2B5EF4-FFF2-40B4-BE49-F238E27FC236}">
                  <a16:creationId xmlns:a16="http://schemas.microsoft.com/office/drawing/2014/main" id="{805C9686-8AD4-4DC6-9A25-E8F3F85C62D9}"/>
                </a:ext>
              </a:extLst>
            </p:cNvPr>
            <p:cNvSpPr txBox="1"/>
            <p:nvPr/>
          </p:nvSpPr>
          <p:spPr>
            <a:xfrm>
              <a:off x="-7245675" y="4190191"/>
              <a:ext cx="5731510" cy="292388"/>
            </a:xfrm>
            <a:prstGeom prst="rect">
              <a:avLst/>
            </a:prstGeom>
            <a:noFill/>
          </p:spPr>
          <p:txBody>
            <a:bodyPr wrap="square" rtlCol="0">
              <a:spAutoFit/>
            </a:bodyPr>
            <a:lstStyle/>
            <a:p>
              <a:pPr algn="ctr"/>
              <a:r>
                <a:rPr lang="en-US" sz="1300" dirty="0" err="1">
                  <a:latin typeface="Times New Roman" panose="02020603050405020304" pitchFamily="18" charset="0"/>
                  <a:cs typeface="Times New Roman" panose="02020603050405020304" pitchFamily="18" charset="0"/>
                </a:rPr>
                <a:t>Giao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diện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trang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chủ</a:t>
              </a:r>
              <a:r>
                <a:rPr lang="en-US" sz="1300" dirty="0">
                  <a:latin typeface="Times New Roman" panose="02020603050405020304" pitchFamily="18" charset="0"/>
                  <a:cs typeface="Times New Roman" panose="02020603050405020304" pitchFamily="18" charset="0"/>
                </a:rPr>
                <a:t> website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UTC</a:t>
              </a:r>
            </a:p>
          </p:txBody>
        </p:sp>
      </p:grpSp>
      <p:grpSp>
        <p:nvGrpSpPr>
          <p:cNvPr id="15" name="Group 14">
            <a:extLst>
              <a:ext uri="{FF2B5EF4-FFF2-40B4-BE49-F238E27FC236}">
                <a16:creationId xmlns:a16="http://schemas.microsoft.com/office/drawing/2014/main" id="{E7E17DDE-9A85-4836-9BAC-6F1D1D4BA30D}"/>
              </a:ext>
            </a:extLst>
          </p:cNvPr>
          <p:cNvGrpSpPr/>
          <p:nvPr/>
        </p:nvGrpSpPr>
        <p:grpSpPr>
          <a:xfrm>
            <a:off x="1706245" y="1487971"/>
            <a:ext cx="5731510" cy="2756188"/>
            <a:chOff x="-7245675" y="6111800"/>
            <a:chExt cx="5731510" cy="2756188"/>
          </a:xfrm>
        </p:grpSpPr>
        <p:pic>
          <p:nvPicPr>
            <p:cNvPr id="6" name="Picture 5">
              <a:extLst>
                <a:ext uri="{FF2B5EF4-FFF2-40B4-BE49-F238E27FC236}">
                  <a16:creationId xmlns:a16="http://schemas.microsoft.com/office/drawing/2014/main" id="{5CE5906B-7250-467B-9CF5-2D17BB470023}"/>
                </a:ext>
              </a:extLst>
            </p:cNvPr>
            <p:cNvPicPr/>
            <p:nvPr/>
          </p:nvPicPr>
          <p:blipFill>
            <a:blip r:embed="rId5"/>
            <a:stretch>
              <a:fillRect/>
            </a:stretch>
          </p:blipFill>
          <p:spPr>
            <a:xfrm>
              <a:off x="-7245675" y="6111800"/>
              <a:ext cx="5731510" cy="2453005"/>
            </a:xfrm>
            <a:prstGeom prst="rect">
              <a:avLst/>
            </a:prstGeom>
          </p:spPr>
        </p:pic>
        <p:sp>
          <p:nvSpPr>
            <p:cNvPr id="16" name="TextBox 15">
              <a:extLst>
                <a:ext uri="{FF2B5EF4-FFF2-40B4-BE49-F238E27FC236}">
                  <a16:creationId xmlns:a16="http://schemas.microsoft.com/office/drawing/2014/main" id="{8DE73DEA-BE4F-4286-A665-252BC01478D2}"/>
                </a:ext>
              </a:extLst>
            </p:cNvPr>
            <p:cNvSpPr txBox="1"/>
            <p:nvPr/>
          </p:nvSpPr>
          <p:spPr>
            <a:xfrm>
              <a:off x="-7245675" y="8575600"/>
              <a:ext cx="5731510" cy="292388"/>
            </a:xfrm>
            <a:prstGeom prst="rect">
              <a:avLst/>
            </a:prstGeom>
            <a:noFill/>
          </p:spPr>
          <p:txBody>
            <a:bodyPr wrap="square" rtlCol="0">
              <a:spAutoFit/>
            </a:bodyPr>
            <a:lstStyle/>
            <a:p>
              <a:pPr algn="ctr"/>
              <a:r>
                <a:rPr lang="en-US" sz="1300" dirty="0" err="1">
                  <a:latin typeface="Times New Roman" panose="02020603050405020304" pitchFamily="18" charset="0"/>
                  <a:cs typeface="Times New Roman" panose="02020603050405020304" pitchFamily="18" charset="0"/>
                </a:rPr>
                <a:t>Màn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cứu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điểm</a:t>
              </a:r>
              <a:r>
                <a:rPr lang="en-US" sz="1300" dirty="0">
                  <a:latin typeface="Times New Roman" panose="02020603050405020304" pitchFamily="18" charset="0"/>
                  <a:cs typeface="Times New Roman" panose="02020603050405020304" pitchFamily="18" charset="0"/>
                </a:rPr>
                <a:t> website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UTC</a:t>
              </a:r>
            </a:p>
          </p:txBody>
        </p:sp>
      </p:grpSp>
      <p:grpSp>
        <p:nvGrpSpPr>
          <p:cNvPr id="21" name="Group 20">
            <a:extLst>
              <a:ext uri="{FF2B5EF4-FFF2-40B4-BE49-F238E27FC236}">
                <a16:creationId xmlns:a16="http://schemas.microsoft.com/office/drawing/2014/main" id="{2E77CBE1-53AD-404E-A2DB-69030BBC3912}"/>
              </a:ext>
            </a:extLst>
          </p:cNvPr>
          <p:cNvGrpSpPr/>
          <p:nvPr/>
        </p:nvGrpSpPr>
        <p:grpSpPr>
          <a:xfrm>
            <a:off x="1706245" y="1520992"/>
            <a:ext cx="5731510" cy="2772704"/>
            <a:chOff x="461105" y="6111800"/>
            <a:chExt cx="5731510" cy="2772704"/>
          </a:xfrm>
        </p:grpSpPr>
        <p:pic>
          <p:nvPicPr>
            <p:cNvPr id="7" name="Picture 6">
              <a:extLst>
                <a:ext uri="{FF2B5EF4-FFF2-40B4-BE49-F238E27FC236}">
                  <a16:creationId xmlns:a16="http://schemas.microsoft.com/office/drawing/2014/main" id="{37B3D0C7-564E-4037-802D-E77AA4FCF150}"/>
                </a:ext>
              </a:extLst>
            </p:cNvPr>
            <p:cNvPicPr/>
            <p:nvPr/>
          </p:nvPicPr>
          <p:blipFill>
            <a:blip r:embed="rId6"/>
            <a:stretch>
              <a:fillRect/>
            </a:stretch>
          </p:blipFill>
          <p:spPr>
            <a:xfrm>
              <a:off x="461105" y="6111800"/>
              <a:ext cx="5731510" cy="2463800"/>
            </a:xfrm>
            <a:prstGeom prst="rect">
              <a:avLst/>
            </a:prstGeom>
          </p:spPr>
        </p:pic>
        <p:sp>
          <p:nvSpPr>
            <p:cNvPr id="17" name="TextBox 16">
              <a:extLst>
                <a:ext uri="{FF2B5EF4-FFF2-40B4-BE49-F238E27FC236}">
                  <a16:creationId xmlns:a16="http://schemas.microsoft.com/office/drawing/2014/main" id="{151CC4B0-0213-4D62-A137-6C3E3BC05D09}"/>
                </a:ext>
              </a:extLst>
            </p:cNvPr>
            <p:cNvSpPr txBox="1"/>
            <p:nvPr/>
          </p:nvSpPr>
          <p:spPr>
            <a:xfrm>
              <a:off x="461105" y="8592116"/>
              <a:ext cx="5731510" cy="292388"/>
            </a:xfrm>
            <a:prstGeom prst="rect">
              <a:avLst/>
            </a:prstGeom>
            <a:noFill/>
          </p:spPr>
          <p:txBody>
            <a:bodyPr wrap="square" rtlCol="0">
              <a:spAutoFit/>
            </a:bodyPr>
            <a:lstStyle/>
            <a:p>
              <a:pPr algn="ctr"/>
              <a:r>
                <a:rPr lang="en-US" sz="1300" dirty="0" err="1">
                  <a:latin typeface="Times New Roman" panose="02020603050405020304" pitchFamily="18" charset="0"/>
                  <a:cs typeface="Times New Roman" panose="02020603050405020304" pitchFamily="18" charset="0"/>
                </a:rPr>
                <a:t>Màn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chức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đổi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mật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khẩu</a:t>
              </a:r>
              <a:r>
                <a:rPr lang="en-US" sz="1300" dirty="0">
                  <a:latin typeface="Times New Roman" panose="02020603050405020304" pitchFamily="18" charset="0"/>
                  <a:cs typeface="Times New Roman" panose="02020603050405020304" pitchFamily="18" charset="0"/>
                </a:rPr>
                <a:t> website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UTC</a:t>
              </a:r>
            </a:p>
          </p:txBody>
        </p:sp>
      </p:grpSp>
      <p:grpSp>
        <p:nvGrpSpPr>
          <p:cNvPr id="23" name="Group 22">
            <a:extLst>
              <a:ext uri="{FF2B5EF4-FFF2-40B4-BE49-F238E27FC236}">
                <a16:creationId xmlns:a16="http://schemas.microsoft.com/office/drawing/2014/main" id="{5B6D3E58-808C-4F56-8F27-713CCF5E099E}"/>
              </a:ext>
            </a:extLst>
          </p:cNvPr>
          <p:cNvGrpSpPr/>
          <p:nvPr/>
        </p:nvGrpSpPr>
        <p:grpSpPr>
          <a:xfrm>
            <a:off x="1706244" y="1487971"/>
            <a:ext cx="5731511" cy="2714630"/>
            <a:chOff x="10616780" y="-3173699"/>
            <a:chExt cx="5731511" cy="2714630"/>
          </a:xfrm>
        </p:grpSpPr>
        <p:pic>
          <p:nvPicPr>
            <p:cNvPr id="8" name="Picture 7">
              <a:extLst>
                <a:ext uri="{FF2B5EF4-FFF2-40B4-BE49-F238E27FC236}">
                  <a16:creationId xmlns:a16="http://schemas.microsoft.com/office/drawing/2014/main" id="{8F185CD8-455D-41CF-B571-B79B05CBEAEB}"/>
                </a:ext>
              </a:extLst>
            </p:cNvPr>
            <p:cNvPicPr/>
            <p:nvPr/>
          </p:nvPicPr>
          <p:blipFill>
            <a:blip r:embed="rId7"/>
            <a:stretch>
              <a:fillRect/>
            </a:stretch>
          </p:blipFill>
          <p:spPr>
            <a:xfrm>
              <a:off x="10616781" y="-3173699"/>
              <a:ext cx="5731510" cy="2374265"/>
            </a:xfrm>
            <a:prstGeom prst="rect">
              <a:avLst/>
            </a:prstGeom>
          </p:spPr>
        </p:pic>
        <p:sp>
          <p:nvSpPr>
            <p:cNvPr id="18" name="TextBox 17">
              <a:extLst>
                <a:ext uri="{FF2B5EF4-FFF2-40B4-BE49-F238E27FC236}">
                  <a16:creationId xmlns:a16="http://schemas.microsoft.com/office/drawing/2014/main" id="{9C6DE523-A8BF-472D-AAD8-5C9DF57F22FD}"/>
                </a:ext>
              </a:extLst>
            </p:cNvPr>
            <p:cNvSpPr txBox="1"/>
            <p:nvPr/>
          </p:nvSpPr>
          <p:spPr>
            <a:xfrm>
              <a:off x="10616780" y="-751457"/>
              <a:ext cx="5731510" cy="292388"/>
            </a:xfrm>
            <a:prstGeom prst="rect">
              <a:avLst/>
            </a:prstGeom>
            <a:noFill/>
          </p:spPr>
          <p:txBody>
            <a:bodyPr wrap="square" rtlCol="0">
              <a:spAutoFit/>
            </a:bodyPr>
            <a:lstStyle/>
            <a:p>
              <a:pPr algn="ctr"/>
              <a:r>
                <a:rPr lang="en-US" sz="1300" dirty="0" err="1">
                  <a:latin typeface="Times New Roman" panose="02020603050405020304" pitchFamily="18" charset="0"/>
                  <a:cs typeface="Times New Roman" panose="02020603050405020304" pitchFamily="18" charset="0"/>
                </a:rPr>
                <a:t>Màn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thông</a:t>
              </a:r>
              <a:r>
                <a:rPr lang="en-US" sz="1300" dirty="0">
                  <a:latin typeface="Times New Roman" panose="02020603050405020304" pitchFamily="18" charset="0"/>
                  <a:cs typeface="Times New Roman" panose="02020603050405020304" pitchFamily="18" charset="0"/>
                </a:rPr>
                <a:t> tin khoa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hệ</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Aptech</a:t>
              </a:r>
            </a:p>
          </p:txBody>
        </p:sp>
      </p:grpSp>
      <p:grpSp>
        <p:nvGrpSpPr>
          <p:cNvPr id="24" name="Group 23">
            <a:extLst>
              <a:ext uri="{FF2B5EF4-FFF2-40B4-BE49-F238E27FC236}">
                <a16:creationId xmlns:a16="http://schemas.microsoft.com/office/drawing/2014/main" id="{65A72844-7F18-4A66-9BF7-537338C33576}"/>
              </a:ext>
            </a:extLst>
          </p:cNvPr>
          <p:cNvGrpSpPr/>
          <p:nvPr/>
        </p:nvGrpSpPr>
        <p:grpSpPr>
          <a:xfrm>
            <a:off x="1706242" y="1427640"/>
            <a:ext cx="5731512" cy="2816519"/>
            <a:chOff x="10616779" y="1693369"/>
            <a:chExt cx="5731512" cy="2816519"/>
          </a:xfrm>
        </p:grpSpPr>
        <p:pic>
          <p:nvPicPr>
            <p:cNvPr id="9" name="Picture 8">
              <a:extLst>
                <a:ext uri="{FF2B5EF4-FFF2-40B4-BE49-F238E27FC236}">
                  <a16:creationId xmlns:a16="http://schemas.microsoft.com/office/drawing/2014/main" id="{37755EE1-390F-4A89-922A-C3CC6A3CD776}"/>
                </a:ext>
              </a:extLst>
            </p:cNvPr>
            <p:cNvPicPr/>
            <p:nvPr/>
          </p:nvPicPr>
          <p:blipFill>
            <a:blip r:embed="rId8"/>
            <a:stretch>
              <a:fillRect/>
            </a:stretch>
          </p:blipFill>
          <p:spPr>
            <a:xfrm>
              <a:off x="10616781" y="1693369"/>
              <a:ext cx="5731510" cy="2496820"/>
            </a:xfrm>
            <a:prstGeom prst="rect">
              <a:avLst/>
            </a:prstGeom>
          </p:spPr>
        </p:pic>
        <p:sp>
          <p:nvSpPr>
            <p:cNvPr id="19" name="TextBox 18">
              <a:extLst>
                <a:ext uri="{FF2B5EF4-FFF2-40B4-BE49-F238E27FC236}">
                  <a16:creationId xmlns:a16="http://schemas.microsoft.com/office/drawing/2014/main" id="{A610B0FF-BF1D-4D6A-ADED-F4FB59E57BE5}"/>
                </a:ext>
              </a:extLst>
            </p:cNvPr>
            <p:cNvSpPr txBox="1"/>
            <p:nvPr/>
          </p:nvSpPr>
          <p:spPr>
            <a:xfrm>
              <a:off x="10616779" y="4217500"/>
              <a:ext cx="5731510" cy="292388"/>
            </a:xfrm>
            <a:prstGeom prst="rect">
              <a:avLst/>
            </a:prstGeom>
            <a:noFill/>
          </p:spPr>
          <p:txBody>
            <a:bodyPr wrap="square" rtlCol="0">
              <a:spAutoFit/>
            </a:bodyPr>
            <a:lstStyle/>
            <a:p>
              <a:pPr algn="ctr"/>
              <a:r>
                <a:rPr lang="en-US" sz="1300" dirty="0" err="1">
                  <a:latin typeface="Times New Roman" panose="02020603050405020304" pitchFamily="18" charset="0"/>
                  <a:cs typeface="Times New Roman" panose="02020603050405020304" pitchFamily="18" charset="0"/>
                </a:rPr>
                <a:t>Màn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thông</a:t>
              </a:r>
              <a:r>
                <a:rPr lang="en-US" sz="1300" dirty="0">
                  <a:latin typeface="Times New Roman" panose="02020603050405020304" pitchFamily="18" charset="0"/>
                  <a:cs typeface="Times New Roman" panose="02020603050405020304" pitchFamily="18" charset="0"/>
                </a:rPr>
                <a:t> tin </a:t>
              </a:r>
              <a:r>
                <a:rPr lang="en-US" sz="1300" dirty="0" err="1">
                  <a:latin typeface="Times New Roman" panose="02020603050405020304" pitchFamily="18" charset="0"/>
                  <a:cs typeface="Times New Roman" panose="02020603050405020304" pitchFamily="18" charset="0"/>
                </a:rPr>
                <a:t>sinh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hệ</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Aptech</a:t>
              </a:r>
            </a:p>
          </p:txBody>
        </p:sp>
      </p:grpSp>
      <p:grpSp>
        <p:nvGrpSpPr>
          <p:cNvPr id="25" name="Group 24">
            <a:extLst>
              <a:ext uri="{FF2B5EF4-FFF2-40B4-BE49-F238E27FC236}">
                <a16:creationId xmlns:a16="http://schemas.microsoft.com/office/drawing/2014/main" id="{85EC8DBB-4803-44F3-841E-E92412D9AA4D}"/>
              </a:ext>
            </a:extLst>
          </p:cNvPr>
          <p:cNvGrpSpPr/>
          <p:nvPr/>
        </p:nvGrpSpPr>
        <p:grpSpPr>
          <a:xfrm>
            <a:off x="1706242" y="1463029"/>
            <a:ext cx="5731510" cy="2822409"/>
            <a:chOff x="10616779" y="6111800"/>
            <a:chExt cx="5731510" cy="2822409"/>
          </a:xfrm>
        </p:grpSpPr>
        <p:pic>
          <p:nvPicPr>
            <p:cNvPr id="10" name="Picture 9">
              <a:extLst>
                <a:ext uri="{FF2B5EF4-FFF2-40B4-BE49-F238E27FC236}">
                  <a16:creationId xmlns:a16="http://schemas.microsoft.com/office/drawing/2014/main" id="{85087A14-969F-4356-AC4F-CC2EADB31529}"/>
                </a:ext>
              </a:extLst>
            </p:cNvPr>
            <p:cNvPicPr/>
            <p:nvPr/>
          </p:nvPicPr>
          <p:blipFill>
            <a:blip r:embed="rId9"/>
            <a:stretch>
              <a:fillRect/>
            </a:stretch>
          </p:blipFill>
          <p:spPr>
            <a:xfrm>
              <a:off x="10616780" y="6111800"/>
              <a:ext cx="5731509" cy="2463800"/>
            </a:xfrm>
            <a:prstGeom prst="rect">
              <a:avLst/>
            </a:prstGeom>
          </p:spPr>
        </p:pic>
        <p:sp>
          <p:nvSpPr>
            <p:cNvPr id="20" name="TextBox 19">
              <a:extLst>
                <a:ext uri="{FF2B5EF4-FFF2-40B4-BE49-F238E27FC236}">
                  <a16:creationId xmlns:a16="http://schemas.microsoft.com/office/drawing/2014/main" id="{AD0B9408-55C4-4350-AD75-55D6D7F1D518}"/>
                </a:ext>
              </a:extLst>
            </p:cNvPr>
            <p:cNvSpPr txBox="1"/>
            <p:nvPr/>
          </p:nvSpPr>
          <p:spPr>
            <a:xfrm>
              <a:off x="10616779" y="8641821"/>
              <a:ext cx="5731510" cy="292388"/>
            </a:xfrm>
            <a:prstGeom prst="rect">
              <a:avLst/>
            </a:prstGeom>
            <a:noFill/>
          </p:spPr>
          <p:txBody>
            <a:bodyPr wrap="square" rtlCol="0">
              <a:spAutoFit/>
            </a:bodyPr>
            <a:lstStyle/>
            <a:p>
              <a:pPr algn="ctr"/>
              <a:r>
                <a:rPr lang="en-US" sz="1300" dirty="0" err="1">
                  <a:latin typeface="Times New Roman" panose="02020603050405020304" pitchFamily="18" charset="0"/>
                  <a:cs typeface="Times New Roman" panose="02020603050405020304" pitchFamily="18" charset="0"/>
                </a:rPr>
                <a:t>Màn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điểm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tổng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kết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theo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môn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hệ</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Aptech</a:t>
              </a:r>
            </a:p>
          </p:txBody>
        </p:sp>
      </p:grpSp>
    </p:spTree>
    <p:extLst>
      <p:ext uri="{BB962C8B-B14F-4D97-AF65-F5344CB8AC3E}">
        <p14:creationId xmlns:p14="http://schemas.microsoft.com/office/powerpoint/2010/main" val="760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xit" presetSubtype="21" fill="hold" nodeType="clickEffect">
                                  <p:stCondLst>
                                    <p:cond delay="0"/>
                                  </p:stCondLst>
                                  <p:childTnLst>
                                    <p:animEffect transition="out" filter="barn(inVertical)">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6" presetClass="exit" presetSubtype="21" fill="hold" nodeType="clickEffect">
                                  <p:stCondLst>
                                    <p:cond delay="0"/>
                                  </p:stCondLst>
                                  <p:childTnLst>
                                    <p:animEffect transition="out" filter="barn(inVertical)">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6" presetClass="exit" presetSubtype="21" fill="hold" nodeType="clickEffect">
                                  <p:stCondLst>
                                    <p:cond delay="0"/>
                                  </p:stCondLst>
                                  <p:childTnLst>
                                    <p:animEffect transition="out" filter="barn(inVertical)">
                                      <p:cBhvr>
                                        <p:cTn id="52" dur="500"/>
                                        <p:tgtEl>
                                          <p:spTgt spid="23"/>
                                        </p:tgtEl>
                                      </p:cBhvr>
                                    </p:animEffect>
                                    <p:set>
                                      <p:cBhvr>
                                        <p:cTn id="53" dur="1" fill="hold">
                                          <p:stCondLst>
                                            <p:cond delay="499"/>
                                          </p:stCondLst>
                                        </p:cTn>
                                        <p:tgtEl>
                                          <p:spTgt spid="2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6" presetClass="exit" presetSubtype="21" fill="hold" nodeType="clickEffect">
                                  <p:stCondLst>
                                    <p:cond delay="0"/>
                                  </p:stCondLst>
                                  <p:childTnLst>
                                    <p:animEffect transition="out" filter="barn(inVertical)">
                                      <p:cBhvr>
                                        <p:cTn id="61" dur="500"/>
                                        <p:tgtEl>
                                          <p:spTgt spid="24"/>
                                        </p:tgtEl>
                                      </p:cBhvr>
                                    </p:animEffect>
                                    <p:set>
                                      <p:cBhvr>
                                        <p:cTn id="62" dur="1" fill="hold">
                                          <p:stCondLst>
                                            <p:cond delay="499"/>
                                          </p:stCondLst>
                                        </p:cTn>
                                        <p:tgtEl>
                                          <p:spTgt spid="2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6" presetClass="exit" presetSubtype="21" fill="hold" nodeType="clickEffect">
                                  <p:stCondLst>
                                    <p:cond delay="0"/>
                                  </p:stCondLst>
                                  <p:childTnLst>
                                    <p:animEffect transition="out" filter="barn(inVertical)">
                                      <p:cBhvr>
                                        <p:cTn id="70" dur="500"/>
                                        <p:tgtEl>
                                          <p:spTgt spid="25"/>
                                        </p:tgtEl>
                                      </p:cBhvr>
                                    </p:animEffect>
                                    <p:set>
                                      <p:cBhvr>
                                        <p:cTn id="71"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 name="TextBox 21">
            <a:extLst>
              <a:ext uri="{FF2B5EF4-FFF2-40B4-BE49-F238E27FC236}">
                <a16:creationId xmlns:a16="http://schemas.microsoft.com/office/drawing/2014/main" id="{9A15E32C-37FA-7AE8-1173-6F03C68A02D3}"/>
              </a:ext>
            </a:extLst>
          </p:cNvPr>
          <p:cNvSpPr txBox="1"/>
          <p:nvPr/>
        </p:nvSpPr>
        <p:spPr>
          <a:xfrm>
            <a:off x="1945037" y="303609"/>
            <a:ext cx="5866109" cy="400110"/>
          </a:xfrm>
          <a:prstGeom prst="rect">
            <a:avLst/>
          </a:prstGeom>
          <a:noFill/>
        </p:spPr>
        <p:txBody>
          <a:bodyPr wrap="square" rtlCol="0">
            <a:spAutoFit/>
          </a:bodyPr>
          <a:lstStyle/>
          <a:p>
            <a:pPr algn="ct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KẾT LUẬN - Đ</a:t>
            </a:r>
            <a:r>
              <a:rPr lang="vi-VN" sz="2000" b="1" kern="0" dirty="0">
                <a:effectLst/>
                <a:latin typeface="Times New Roman" panose="02020603050405020304" pitchFamily="18" charset="0"/>
                <a:ea typeface="Calibri" panose="020F0502020204030204" pitchFamily="34" charset="0"/>
                <a:cs typeface="Times New Roman" panose="02020603050405020304" pitchFamily="18" charset="0"/>
              </a:rPr>
              <a:t>Ư</a:t>
            </a:r>
            <a:r>
              <a:rPr lang="en-US" sz="2000" b="1" kern="0" dirty="0">
                <a:effectLst/>
                <a:latin typeface="Times New Roman" panose="02020603050405020304" pitchFamily="18" charset="0"/>
                <a:ea typeface="Calibri" panose="020F0502020204030204" pitchFamily="34" charset="0"/>
                <a:cs typeface="Times New Roman" panose="02020603050405020304" pitchFamily="18" charset="0"/>
              </a:rPr>
              <a:t>A RA BÀI TOÁN</a:t>
            </a:r>
            <a:endParaRPr lang="en-US"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19A5AA0-608B-492D-A4DD-1B44FE8A0D97}"/>
              </a:ext>
            </a:extLst>
          </p:cNvPr>
          <p:cNvSpPr txBox="1"/>
          <p:nvPr/>
        </p:nvSpPr>
        <p:spPr>
          <a:xfrm>
            <a:off x="449451" y="1084879"/>
            <a:ext cx="7942882" cy="1751826"/>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v"/>
            </a:pPr>
            <a:r>
              <a:rPr lang="vi-VN" sz="1300" dirty="0">
                <a:latin typeface="Times New Roman" panose="02020603050405020304" pitchFamily="18" charset="0"/>
                <a:cs typeface="Times New Roman" panose="02020603050405020304" pitchFamily="18" charset="0"/>
              </a:rPr>
              <a:t>Thiết kế ứng dụng có giao diện đơn giản, màu sắc không cần quá nổi bật, màn hình danh sách, chi tiết các chức năng đồng bộ với nhau giúp người dùng dễ dàng sử dụng.</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en-US" sz="1300" dirty="0" err="1">
                <a:latin typeface="Times New Roman" panose="02020603050405020304" pitchFamily="18" charset="0"/>
                <a:cs typeface="Times New Roman" panose="02020603050405020304" pitchFamily="18" charset="0"/>
              </a:rPr>
              <a:t>Tập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trung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chủ</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yếu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việc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xử</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logic,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toán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quan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đến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điểm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số</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để</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đảm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bảo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bạch</a:t>
            </a:r>
            <a:r>
              <a:rPr lang="en-US" sz="1300" dirty="0">
                <a:latin typeface="Times New Roman" panose="02020603050405020304" pitchFamily="18" charset="0"/>
                <a:cs typeface="Times New Roman" panose="02020603050405020304" pitchFamily="18" charset="0"/>
              </a:rPr>
              <a:t>, tin </a:t>
            </a:r>
            <a:r>
              <a:rPr lang="en-US" sz="1300" dirty="0" err="1">
                <a:latin typeface="Times New Roman" panose="02020603050405020304" pitchFamily="18" charset="0"/>
                <a:cs typeface="Times New Roman" panose="02020603050405020304" pitchFamily="18" charset="0"/>
              </a:rPr>
              <a:t>cậy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ứng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v"/>
            </a:pPr>
            <a:r>
              <a:rPr lang="vi-VN" sz="1300" dirty="0">
                <a:latin typeface="Times New Roman" panose="02020603050405020304" pitchFamily="18" charset="0"/>
                <a:cs typeface="Times New Roman" panose="02020603050405020304" pitchFamily="18" charset="0"/>
              </a:rPr>
              <a:t>Xử lý đăng nhập và phân quyền cho người dùng, đảm bảo với các quyền hạn khác nhau sẽ được sử dụng các chức năng tương ứng của chương trình.</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v"/>
            </a:pPr>
            <a:r>
              <a:rPr lang="vi-VN" sz="1300" dirty="0">
                <a:latin typeface="Times New Roman" panose="02020603050405020304" pitchFamily="18" charset="0"/>
                <a:cs typeface="Times New Roman" panose="02020603050405020304" pitchFamily="18" charset="0"/>
              </a:rPr>
              <a:t>Các chức năng cơ bản mà ứng dụng cần đáp ứng được:</a:t>
            </a:r>
            <a:endParaRPr lang="en-US" sz="13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06846DD-4259-484B-9E17-89DD8662E3E2}"/>
              </a:ext>
            </a:extLst>
          </p:cNvPr>
          <p:cNvSpPr txBox="1"/>
          <p:nvPr/>
        </p:nvSpPr>
        <p:spPr>
          <a:xfrm>
            <a:off x="1100380" y="2777202"/>
            <a:ext cx="7291953" cy="1511761"/>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Đăng nhập và phân quyền cho người dùng.</a:t>
            </a:r>
            <a:endParaRPr lang="en-US" sz="1300" dirty="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pitchFamily="2" charset="2"/>
              <a:buChar char="Ø"/>
            </a:pP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thông</a:t>
            </a:r>
            <a:r>
              <a:rPr lang="en-US" sz="1300" dirty="0">
                <a:latin typeface="Times New Roman" panose="02020603050405020304" pitchFamily="18" charset="0"/>
                <a:cs typeface="Times New Roman" panose="02020603050405020304" pitchFamily="18" charset="0"/>
              </a:rPr>
              <a:t> tin </a:t>
            </a:r>
            <a:r>
              <a:rPr lang="en-US" sz="1300" dirty="0" err="1">
                <a:latin typeface="Times New Roman" panose="02020603050405020304" pitchFamily="18" charset="0"/>
                <a:cs typeface="Times New Roman" panose="02020603050405020304" pitchFamily="18" charset="0"/>
              </a:rPr>
              <a:t>sinh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giảng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khoa, </a:t>
            </a:r>
            <a:r>
              <a:rPr lang="en-US" sz="1300" dirty="0" err="1">
                <a:latin typeface="Times New Roman" panose="02020603050405020304" pitchFamily="18" charset="0"/>
                <a:cs typeface="Times New Roman" panose="02020603050405020304" pitchFamily="18" charset="0"/>
              </a:rPr>
              <a:t>môn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học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lớp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học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lớp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học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phần</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điểm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toán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điểm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số</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xếp</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loại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en-US" sz="1300" dirty="0" err="1">
                <a:latin typeface="Times New Roman" panose="02020603050405020304" pitchFamily="18" charset="0"/>
                <a:cs typeface="Times New Roman" panose="02020603050405020304" pitchFamily="18" charset="0"/>
              </a:rPr>
              <a:t>Vẽ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biểu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đồ</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báo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kê</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về</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sinh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viên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điểm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số</a:t>
            </a:r>
            <a:r>
              <a:rPr lang="en-US" sz="1300" dirty="0">
                <a:latin typeface="Times New Roman" panose="02020603050405020304" pitchFamily="18" charset="0"/>
                <a:cs typeface="Times New Roman" panose="02020603050405020304" pitchFamily="18" charset="0"/>
              </a:rPr>
              <a:t>.</a:t>
            </a:r>
          </a:p>
          <a:p>
            <a:pPr marL="285750" indent="-285750" algn="just">
              <a:lnSpc>
                <a:spcPct val="120000"/>
              </a:lnSpc>
              <a:buFont typeface="Wingdings" panose="05000000000000000000" pitchFamily="2" charset="2"/>
              <a:buChar char="Ø"/>
            </a:pPr>
            <a:r>
              <a:rPr lang="vi-VN" sz="1300" dirty="0">
                <a:latin typeface="Times New Roman" panose="02020603050405020304" pitchFamily="18" charset="0"/>
                <a:cs typeface="Times New Roman" panose="02020603050405020304" pitchFamily="18" charset="0"/>
              </a:rPr>
              <a:t>Quản lý tài khoản đăng nhập của người dùng.</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600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740975" y="2345388"/>
            <a:ext cx="5545650" cy="8046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sz="2400" kern="0" dirty="0">
                <a:effectLst/>
                <a:latin typeface="Times New Roman" panose="02020603050405020304" pitchFamily="18" charset="0"/>
                <a:ea typeface="Calibri" panose="020F0502020204030204" pitchFamily="34" charset="0"/>
                <a:cs typeface="Times New Roman" panose="02020603050405020304" pitchFamily="18" charset="0"/>
              </a:rPr>
              <a:t>GIỚI THIỆU VỀ CÔNG NGHỆ</a:t>
            </a:r>
            <a:endParaRPr lang="en-US" sz="2400" dirty="0">
              <a:latin typeface="Times New Roman" panose="02020603050405020304" pitchFamily="18" charset="0"/>
              <a:cs typeface="Times New Roman" panose="02020603050405020304" pitchFamily="18"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0439796"/>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3090</Words>
  <Application>Microsoft Office PowerPoint</Application>
  <PresentationFormat>On-screen Show (16:9)</PresentationFormat>
  <Paragraphs>185</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Fjalla One</vt:lpstr>
      <vt:lpstr>Arial</vt:lpstr>
      <vt:lpstr>Wingdings</vt:lpstr>
      <vt:lpstr>Times New Roman</vt:lpstr>
      <vt:lpstr>Calibri</vt:lpstr>
      <vt:lpstr>Barlow Semi Condensed</vt:lpstr>
      <vt:lpstr>Barlow Semi Condensed Medium</vt:lpstr>
      <vt:lpstr>Technology Consulting by Slidesgo</vt:lpstr>
      <vt:lpstr>Đồ án tốt nghiệp</vt:lpstr>
      <vt:lpstr>01</vt:lpstr>
      <vt:lpstr>GIỚI THIỆU VÀ KHẢO SÁT</vt:lpstr>
      <vt:lpstr>PowerPoint Presentation</vt:lpstr>
      <vt:lpstr>PowerPoint Presentation</vt:lpstr>
      <vt:lpstr>PowerPoint Presentation</vt:lpstr>
      <vt:lpstr>PowerPoint Presentation</vt:lpstr>
      <vt:lpstr>PowerPoint Presentation</vt:lpstr>
      <vt:lpstr>GIỚI THIỆU VỀ CÔNG NGHỆ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TÍCH VÀ THIẾT KẾ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TRIỂN KHAI VÀ KẾT QUẢ ĐẠT ĐƯỢC</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tốt nghiệp</dc:title>
  <cp:lastModifiedBy>Tiến</cp:lastModifiedBy>
  <cp:revision>136</cp:revision>
  <dcterms:modified xsi:type="dcterms:W3CDTF">2024-06-11T15:04:14Z</dcterms:modified>
</cp:coreProperties>
</file>